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Roboto Slab"/>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5" roundtripDataSignature="AMtx7mhzKYG39eq9oypOiImWnSjtp6ro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Slab-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customschemas.google.com/relationships/presentationmetadata" Target="metadata"/><Relationship Id="rId12" Type="http://schemas.openxmlformats.org/officeDocument/2006/relationships/slide" Target="slides/slide8.xml"/><Relationship Id="rId34" Type="http://schemas.openxmlformats.org/officeDocument/2006/relationships/font" Target="fonts/RobotoSlab-bold.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wentieth Century"/>
                <a:ea typeface="Twentieth Century"/>
                <a:cs typeface="Twentieth Century"/>
                <a:sym typeface="Twentieth Century"/>
              </a:rPr>
              <a:t>‹#›</a:t>
            </a:fld>
            <a:endParaRPr b="0" i="0" sz="1200" u="none" cap="none" strike="noStrike">
              <a:solidFill>
                <a:schemeClr val="dk1"/>
              </a:solidFill>
              <a:latin typeface="Twentieth Century"/>
              <a:ea typeface="Twentieth Century"/>
              <a:cs typeface="Twentieth Century"/>
              <a:sym typeface="Twentieth Century"/>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hoolguide.casel.org/uploads/2018/12/CASEL_SEL-3-Signature-Practices-Playbook-V3.pdf"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teachny.org/"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hoolguide.casel.org/uploads/2018/12/CASEL_SEL-3-Signature-Practices-Playbook-V3.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teachny.or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hoolguide.casel.org/uploads/2018/12/CASEL_SEL-3-Signature-Practices-Playbook-V3.pdf"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Families as Partners: Training Session 6</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*Take a moment to introduce yourself, and if you want, have the group introduce themselves as well.  Consider using a warm welcome and an activity from the SEL Playbook (</a:t>
            </a:r>
            <a:r>
              <a:rPr lang="en-US" u="sng">
                <a:solidFill>
                  <a:schemeClr val="hlink"/>
                </a:solidFill>
                <a:hlinkClick r:id="rId2"/>
              </a:rPr>
              <a:t>https://schoolguide.casel.org/uploads/2018/12/CASEL_SEL-3-Signature-Practices-Playbook-V3.pdf</a:t>
            </a:r>
            <a:r>
              <a:rPr lang="en-US" u="sng"/>
              <a:t>).</a:t>
            </a:r>
            <a:endParaRPr/>
          </a:p>
          <a:p>
            <a:pPr indent="0" lvl="0" marL="0" rtl="0" algn="l">
              <a:lnSpc>
                <a:spcPct val="100000"/>
              </a:lnSpc>
              <a:spcBef>
                <a:spcPts val="0"/>
              </a:spcBef>
              <a:spcAft>
                <a:spcPts val="0"/>
              </a:spcAft>
              <a:buSzPts val="1400"/>
              <a:buNone/>
            </a:pPr>
            <a:r>
              <a:t/>
            </a:r>
            <a:endParaRPr/>
          </a:p>
        </p:txBody>
      </p:sp>
      <p:sp>
        <p:nvSpPr>
          <p:cNvPr id="95" name="Google Shape;9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07" name="Google Shape;20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06fc7240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e06fc7240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Overview of resources provided during TRLE turnkey trainings</a:t>
            </a:r>
            <a:endParaRPr/>
          </a:p>
        </p:txBody>
      </p:sp>
      <p:sp>
        <p:nvSpPr>
          <p:cNvPr id="218" name="Google Shape;218;ge06fc7240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e06fc72406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e06fc72406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Overview Video</a:t>
            </a:r>
            <a:endParaRPr/>
          </a:p>
        </p:txBody>
      </p:sp>
      <p:sp>
        <p:nvSpPr>
          <p:cNvPr id="230" name="Google Shape;230;ge06fc72406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e2453c61fa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e2453c61fa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Assessment Workbook</a:t>
            </a:r>
            <a:endParaRPr/>
          </a:p>
        </p:txBody>
      </p:sp>
      <p:sp>
        <p:nvSpPr>
          <p:cNvPr id="239" name="Google Shape;239;ge2453c61fa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e2453c61f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e2453c61f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The Session 3 Resource Outline is a pdf document that gives participants a snapshot into the resources they can access to enhance their learning and development related to families as partners.</a:t>
            </a:r>
            <a:endParaRPr/>
          </a:p>
        </p:txBody>
      </p:sp>
      <p:sp>
        <p:nvSpPr>
          <p:cNvPr id="248" name="Google Shape;248;ge2453c61f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e06fc72406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e06fc72406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A practical action template is a google-based template that can be used to make a best practice actionable. There is a different template for each of the 9 areas of the families as partners circle. These are available in both sessions 2 and 3</a:t>
            </a:r>
            <a:endParaRPr/>
          </a:p>
        </p:txBody>
      </p:sp>
      <p:sp>
        <p:nvSpPr>
          <p:cNvPr id="257" name="Google Shape;257;ge06fc72406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e06fc72406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e06fc72406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If you like to read, the Action Toolkit from Session 2 provided a book selection to checkout. The reading resource expands upon your interaction with the book in include an activity to do in combination with reading the text.</a:t>
            </a:r>
            <a:endParaRPr/>
          </a:p>
        </p:txBody>
      </p:sp>
      <p:sp>
        <p:nvSpPr>
          <p:cNvPr id="268" name="Google Shape;268;ge06fc72406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e2453c61fa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e2453c61fa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The practical activity vignettes are a tool used to explore practical scenarios educators might be encountering while supporting family partnerships in a remote or hybrid learning environment.</a:t>
            </a:r>
            <a:endParaRPr/>
          </a:p>
        </p:txBody>
      </p:sp>
      <p:sp>
        <p:nvSpPr>
          <p:cNvPr id="279" name="Google Shape;279;ge2453c61fa_0_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The first spreadsheet resource is Celebrations.</a:t>
            </a:r>
            <a:r>
              <a:rPr lang="en-US"/>
              <a:t> In the spreadsheet you will find a column providing a link to a printable story of successful strategies to partner with families  in a remote or hybrid learning environment, a description of the article’s content, and which areas of family partnership the celebratory article best aligns too.</a:t>
            </a:r>
            <a:endParaRPr/>
          </a:p>
        </p:txBody>
      </p:sp>
      <p:sp>
        <p:nvSpPr>
          <p:cNvPr id="288" name="Google Shape;288;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cf0a9e4974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cf0a9e4974_1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b="1" lang="en-US"/>
              <a:t>Use the QR code on this slide to view the article described in the title. Also, the area of partnership this article aligns to is highlighted.</a:t>
            </a:r>
            <a:endParaRPr b="1"/>
          </a:p>
          <a:p>
            <a:pPr indent="0" lvl="0" marL="0" rtl="0" algn="l">
              <a:lnSpc>
                <a:spcPct val="100000"/>
              </a:lnSpc>
              <a:spcBef>
                <a:spcPts val="0"/>
              </a:spcBef>
              <a:spcAft>
                <a:spcPts val="0"/>
              </a:spcAft>
              <a:buClr>
                <a:schemeClr val="dk1"/>
              </a:buClr>
              <a:buSzPts val="1400"/>
              <a:buFont typeface="Arial"/>
              <a:buNone/>
            </a:pPr>
            <a:r>
              <a:t/>
            </a:r>
            <a:endParaRPr b="1"/>
          </a:p>
          <a:p>
            <a:pPr indent="0" lvl="0" marL="0" rtl="0" algn="l">
              <a:lnSpc>
                <a:spcPct val="100000"/>
              </a:lnSpc>
              <a:spcBef>
                <a:spcPts val="0"/>
              </a:spcBef>
              <a:spcAft>
                <a:spcPts val="0"/>
              </a:spcAft>
              <a:buClr>
                <a:schemeClr val="dk1"/>
              </a:buClr>
              <a:buSzPts val="1400"/>
              <a:buFont typeface="Arial"/>
              <a:buNone/>
            </a:pPr>
            <a:r>
              <a:t/>
            </a:r>
            <a:endParaRPr b="1"/>
          </a:p>
        </p:txBody>
      </p:sp>
      <p:sp>
        <p:nvSpPr>
          <p:cNvPr id="297" name="Google Shape;297;gcf0a9e4974_1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Provide an overview of upcoming sessions:</a:t>
            </a:r>
            <a:endParaRPr/>
          </a:p>
          <a:p>
            <a:pPr indent="0" lvl="0" marL="0" rtl="0" algn="l">
              <a:lnSpc>
                <a:spcPct val="100000"/>
              </a:lnSpc>
              <a:spcBef>
                <a:spcPts val="0"/>
              </a:spcBef>
              <a:spcAft>
                <a:spcPts val="0"/>
              </a:spcAft>
              <a:buSzPts val="1400"/>
              <a:buNone/>
            </a:pPr>
            <a:r>
              <a:rPr lang="en-US"/>
              <a:t>Session One: Families as Partners Overview</a:t>
            </a:r>
            <a:endParaRPr/>
          </a:p>
          <a:p>
            <a:pPr indent="0" lvl="0" marL="0" rtl="0" algn="l">
              <a:lnSpc>
                <a:spcPct val="100000"/>
              </a:lnSpc>
              <a:spcBef>
                <a:spcPts val="0"/>
              </a:spcBef>
              <a:spcAft>
                <a:spcPts val="0"/>
              </a:spcAft>
              <a:buSzPts val="1400"/>
              <a:buNone/>
            </a:pPr>
            <a:r>
              <a:rPr lang="en-US"/>
              <a:t>Session Two (2A) and Three (2B): Deeper Dive Into Support Structures</a:t>
            </a:r>
            <a:endParaRPr/>
          </a:p>
          <a:p>
            <a:pPr indent="0" lvl="0" marL="0" rtl="0" algn="l">
              <a:lnSpc>
                <a:spcPct val="100000"/>
              </a:lnSpc>
              <a:spcBef>
                <a:spcPts val="0"/>
              </a:spcBef>
              <a:spcAft>
                <a:spcPts val="0"/>
              </a:spcAft>
              <a:buSzPts val="1400"/>
              <a:buNone/>
            </a:pPr>
            <a:r>
              <a:rPr lang="en-US"/>
              <a:t>Session Four (3A) and Five (3B): Celebrating Successful Partnerships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152400" lvl="0" marL="228600" rtl="0" algn="l">
              <a:lnSpc>
                <a:spcPct val="100000"/>
              </a:lnSpc>
              <a:spcBef>
                <a:spcPts val="0"/>
              </a:spcBef>
              <a:spcAft>
                <a:spcPts val="0"/>
              </a:spcAft>
              <a:buClr>
                <a:schemeClr val="dk1"/>
              </a:buClr>
              <a:buSzPts val="1200"/>
              <a:buFont typeface="Twentieth Century"/>
              <a:buNone/>
            </a:pPr>
            <a:r>
              <a:t/>
            </a:r>
            <a:endParaRPr/>
          </a:p>
        </p:txBody>
      </p:sp>
      <p:sp>
        <p:nvSpPr>
          <p:cNvPr id="103" name="Google Shape;10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cedd4afb3c_2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cedd4afb3c_2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The second spreadsheet resource is a planning spreadsheet.</a:t>
            </a:r>
            <a:r>
              <a:rPr lang="en-US"/>
              <a:t> In the spreadsheet you will find a column providing an action item idea, a summary of the possible planning to consider as the school year begins, and which families and partners category the planning activity best aligns too. Use this spreadsheet as a jumping off point for conversation and planning.  Try a reflective exercise on the next slide to help facilitate conversations.</a:t>
            </a:r>
            <a:endParaRPr/>
          </a:p>
        </p:txBody>
      </p:sp>
      <p:sp>
        <p:nvSpPr>
          <p:cNvPr id="308" name="Google Shape;308;gcedd4afb3c_2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cedd4afb3c_2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cedd4afb3c_2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The third spreadsheet resource are spreadsheets of Ideas for Reflective Practice.</a:t>
            </a:r>
            <a:r>
              <a:rPr lang="en-US"/>
              <a:t> In the spreadsheet you will find a column with a link to a reflective practice item (Website/printable/etc.) and a description of what the activity entails.</a:t>
            </a:r>
            <a:endParaRPr/>
          </a:p>
        </p:txBody>
      </p:sp>
      <p:sp>
        <p:nvSpPr>
          <p:cNvPr id="317" name="Google Shape;317;gcedd4afb3c_2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cf12d5590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cf12d5590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Insert this slide as a reflective transition or conversation starter</a:t>
            </a:r>
            <a:endParaRPr b="1"/>
          </a:p>
        </p:txBody>
      </p:sp>
      <p:sp>
        <p:nvSpPr>
          <p:cNvPr id="326" name="Google Shape;326;gcf12d5590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e2453c61fa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ge2453c61fa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In each Session's slide deck, you will also find examples of how to use the resources from Session 1-5 in a PD format (synchronous, asynchronous, virtual, or face-to-face).</a:t>
            </a:r>
            <a:endParaRPr/>
          </a:p>
        </p:txBody>
      </p:sp>
      <p:sp>
        <p:nvSpPr>
          <p:cNvPr id="334" name="Google Shape;334;ge2453c61fa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e2453c61fa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e2453c61fa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Consider hosting a roundtable discussion in your PD session about the successes and challenges of partnering with families. </a:t>
            </a:r>
            <a:r>
              <a:rPr lang="en-US"/>
              <a:t>You might want to drop questions into the chat or move into breakout rooms or into small groups.  You might consider brainstorming digitally or on chart paper. This is a great opportunity to bring a close to a year of successes and challenges.</a:t>
            </a:r>
            <a:endParaRPr/>
          </a:p>
        </p:txBody>
      </p:sp>
      <p:sp>
        <p:nvSpPr>
          <p:cNvPr id="343" name="Google Shape;343;ge2453c61fa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e2453c61fa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ge2453c61fa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Consider celebrating National Family Day in your region, district, or school building.  </a:t>
            </a:r>
            <a:r>
              <a:rPr lang="en-US"/>
              <a:t>An model agenda of ideas has been created as a jumping off point; as well as a flyer you could use for publicizing your event. You could host a day long event or a short event for a couple of hours. Events could be in person or families could be celebrated virtually. </a:t>
            </a:r>
            <a:endParaRPr/>
          </a:p>
        </p:txBody>
      </p:sp>
      <p:sp>
        <p:nvSpPr>
          <p:cNvPr id="350" name="Google Shape;350;ge2453c61fa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e2453c61fa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e2453c61fa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57" name="Google Shape;357;ge2453c61fa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lang="en-US"/>
              <a:t>If you are looking for more resources related to families as partners or any of the other 5 categories of support, </a:t>
            </a:r>
            <a:r>
              <a:rPr lang="en-US" u="none"/>
              <a:t>please go to </a:t>
            </a:r>
            <a:r>
              <a:rPr lang="en-US" u="sng">
                <a:solidFill>
                  <a:schemeClr val="hlink"/>
                </a:solidFill>
                <a:hlinkClick r:id="rId2"/>
              </a:rPr>
              <a:t>https://www.eteachny.org/</a:t>
            </a:r>
            <a:r>
              <a:rPr lang="en-US" u="none"/>
              <a:t> to access </a:t>
            </a:r>
            <a:r>
              <a:rPr lang="en-US"/>
              <a:t>countless resources to support educators during the transition to remote and hybrid learning environments.</a:t>
            </a:r>
            <a:endParaRPr/>
          </a:p>
          <a:p>
            <a:pPr indent="0" lvl="0" marL="0" rtl="0" algn="l">
              <a:lnSpc>
                <a:spcPct val="100000"/>
              </a:lnSpc>
              <a:spcBef>
                <a:spcPts val="0"/>
              </a:spcBef>
              <a:spcAft>
                <a:spcPts val="0"/>
              </a:spcAft>
              <a:buSzPts val="1400"/>
              <a:buNone/>
            </a:pPr>
            <a:r>
              <a:t/>
            </a:r>
            <a:endParaRPr/>
          </a:p>
        </p:txBody>
      </p:sp>
      <p:sp>
        <p:nvSpPr>
          <p:cNvPr id="368" name="Google Shape;36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concludes Families as Partners: Training Session 6.  Questions?</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Twentieth Century"/>
              <a:buNone/>
            </a:pPr>
            <a:r>
              <a:rPr lang="en-US"/>
              <a:t>*Consider ending using an optimistic closure from the SEL Playbook (</a:t>
            </a:r>
            <a:r>
              <a:rPr lang="en-US" u="sng">
                <a:solidFill>
                  <a:schemeClr val="hlink"/>
                </a:solidFill>
                <a:hlinkClick r:id="rId2"/>
              </a:rPr>
              <a:t>https://schoolguide.casel.org/uploads/2018/12/CASEL_SEL-3-Signature-Practices-Playbook-V3.pdf</a:t>
            </a:r>
            <a:r>
              <a:rPr lang="en-US"/>
              <a:t>).</a:t>
            </a:r>
            <a:endParaRPr/>
          </a:p>
          <a:p>
            <a:pPr indent="0" lvl="0" marL="0" rtl="0" algn="l">
              <a:lnSpc>
                <a:spcPct val="100000"/>
              </a:lnSpc>
              <a:spcBef>
                <a:spcPts val="0"/>
              </a:spcBef>
              <a:spcAft>
                <a:spcPts val="0"/>
              </a:spcAft>
              <a:buSzPts val="1400"/>
              <a:buNone/>
            </a:pPr>
            <a:r>
              <a:t/>
            </a:r>
            <a:endParaRPr/>
          </a:p>
        </p:txBody>
      </p:sp>
      <p:sp>
        <p:nvSpPr>
          <p:cNvPr id="378" name="Google Shape;378;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Provide an overview of session objectives:</a:t>
            </a:r>
            <a:endParaRPr/>
          </a:p>
          <a:p>
            <a:pPr indent="-292100" lvl="0" marL="457200" rtl="0" algn="l">
              <a:lnSpc>
                <a:spcPct val="100000"/>
              </a:lnSpc>
              <a:spcBef>
                <a:spcPts val="0"/>
              </a:spcBef>
              <a:spcAft>
                <a:spcPts val="0"/>
              </a:spcAft>
              <a:buClr>
                <a:schemeClr val="dk1"/>
              </a:buClr>
              <a:buSzPts val="1000"/>
              <a:buFont typeface="Twentieth Century"/>
              <a:buChar char="•"/>
            </a:pPr>
            <a:r>
              <a:rPr lang="en-US" sz="1000"/>
              <a:t>Identify attributes of positive relationships, routines, and resources with families as partners.</a:t>
            </a:r>
            <a:endParaRPr sz="1000"/>
          </a:p>
          <a:p>
            <a:pPr indent="-292100" lvl="0" marL="457200" rtl="0" algn="l">
              <a:lnSpc>
                <a:spcPct val="100000"/>
              </a:lnSpc>
              <a:spcBef>
                <a:spcPts val="1200"/>
              </a:spcBef>
              <a:spcAft>
                <a:spcPts val="0"/>
              </a:spcAft>
              <a:buClr>
                <a:schemeClr val="dk1"/>
              </a:buClr>
              <a:buSzPts val="1000"/>
              <a:buFont typeface="Twentieth Century"/>
              <a:buChar char="•"/>
            </a:pPr>
            <a:r>
              <a:rPr lang="en-US" sz="1000"/>
              <a:t>Discuss success and challenges as PD professional when supporting relationships, routines, and resources with families as partners.</a:t>
            </a:r>
            <a:endParaRPr sz="1000"/>
          </a:p>
          <a:p>
            <a:pPr indent="-292100" lvl="0" marL="457200" rtl="0" algn="l">
              <a:lnSpc>
                <a:spcPct val="100000"/>
              </a:lnSpc>
              <a:spcBef>
                <a:spcPts val="1200"/>
              </a:spcBef>
              <a:spcAft>
                <a:spcPts val="0"/>
              </a:spcAft>
              <a:buClr>
                <a:schemeClr val="dk1"/>
              </a:buClr>
              <a:buSzPts val="1000"/>
              <a:buFont typeface="Twentieth Century"/>
              <a:buChar char="•"/>
            </a:pPr>
            <a:r>
              <a:rPr lang="en-US" sz="1000"/>
              <a:t>Share event agenda and activities for growing relationships, routines, and resources with families as partners connected to National Family Day.</a:t>
            </a:r>
            <a:endParaRPr sz="200"/>
          </a:p>
          <a:p>
            <a:pPr indent="0" lvl="0" marL="0" rtl="0" algn="l">
              <a:lnSpc>
                <a:spcPct val="100000"/>
              </a:lnSpc>
              <a:spcBef>
                <a:spcPts val="0"/>
              </a:spcBef>
              <a:spcAft>
                <a:spcPts val="0"/>
              </a:spcAft>
              <a:buSzPts val="1400"/>
              <a:buNone/>
            </a:pPr>
            <a:r>
              <a:t/>
            </a:r>
            <a:endParaRPr sz="100">
              <a:latin typeface="Roboto Slab"/>
              <a:ea typeface="Roboto Slab"/>
              <a:cs typeface="Roboto Slab"/>
              <a:sym typeface="Roboto Slab"/>
            </a:endParaRPr>
          </a:p>
        </p:txBody>
      </p:sp>
      <p:sp>
        <p:nvSpPr>
          <p:cNvPr id="111" name="Google Shape;11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For today’s training, you will need a copy of this slide deck to guide conversations.</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200"/>
              <a:buFont typeface="Twentieth Century"/>
              <a:buNone/>
            </a:pPr>
            <a:r>
              <a:rPr lang="en-US"/>
              <a:t>You’ll also want to visit eTEACHNY website - </a:t>
            </a:r>
            <a:r>
              <a:rPr lang="en-US" u="sng">
                <a:solidFill>
                  <a:schemeClr val="hlink"/>
                </a:solidFill>
                <a:hlinkClick r:id="rId2"/>
              </a:rPr>
              <a:t>https://www.eteachny.org/</a:t>
            </a:r>
            <a:r>
              <a:rPr lang="en-US"/>
              <a:t>. All of the resources shared today, plus future resources and resources from the other 5 areas of focus can be found on this website. You will want it in an easy place to return to and use.</a:t>
            </a:r>
            <a:endParaRPr/>
          </a:p>
          <a:p>
            <a:pPr indent="0" lvl="0" marL="0" marR="0" rtl="0" algn="l">
              <a:lnSpc>
                <a:spcPct val="100000"/>
              </a:lnSpc>
              <a:spcBef>
                <a:spcPts val="0"/>
              </a:spcBef>
              <a:spcAft>
                <a:spcPts val="0"/>
              </a:spcAft>
              <a:buClr>
                <a:schemeClr val="dk1"/>
              </a:buClr>
              <a:buSzPts val="1200"/>
              <a:buFont typeface="Twentieth Century"/>
              <a:buNone/>
            </a:pPr>
            <a:r>
              <a:t/>
            </a:r>
            <a:endParaRPr/>
          </a:p>
          <a:p>
            <a:pPr indent="0" lvl="0" marL="0" marR="0" rtl="0" algn="l">
              <a:lnSpc>
                <a:spcPct val="100000"/>
              </a:lnSpc>
              <a:spcBef>
                <a:spcPts val="0"/>
              </a:spcBef>
              <a:spcAft>
                <a:spcPts val="0"/>
              </a:spcAft>
              <a:buClr>
                <a:schemeClr val="dk1"/>
              </a:buClr>
              <a:buSzPts val="1200"/>
              <a:buFont typeface="Twentieth Century"/>
              <a:buNone/>
            </a:pPr>
            <a:r>
              <a:rPr lang="en-US"/>
              <a:t>Participants will benefit from having an electronic or printed version of the Session 6 slide deck and activity resources.</a:t>
            </a:r>
            <a:endParaRPr/>
          </a:p>
          <a:p>
            <a:pPr indent="0" lvl="0" marL="0" rtl="0" algn="l">
              <a:lnSpc>
                <a:spcPct val="100000"/>
              </a:lnSpc>
              <a:spcBef>
                <a:spcPts val="0"/>
              </a:spcBef>
              <a:spcAft>
                <a:spcPts val="0"/>
              </a:spcAft>
              <a:buSzPts val="1400"/>
              <a:buNone/>
            </a:pPr>
            <a:r>
              <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wentieth Century"/>
              <a:buNone/>
            </a:pPr>
            <a:r>
              <a:rPr b="1" lang="en-US"/>
              <a:t>FOUNDATION OF PARTNERSHIP WITH FAMILIES:</a:t>
            </a:r>
            <a:br>
              <a:rPr b="1" lang="en-US"/>
            </a:br>
            <a:r>
              <a:rPr b="0" lang="en-US"/>
              <a:t>As teachers and leaders, we have always worked to develop and maintain positive experiences for students and families in our school buildings.  We build relationships to foster positive connections and establish a nurturing environment of trust. We have routines in place that provide structure and support efficient and effective learning.  Additionally, we ensure students have access to the materials, tools, and supplies needed to support active learning and skill development. Today we’ll look at how the pandemic has changed our approach - and as a result - how some of our newly adopted practices may change how we partner with families even after we return to fully in-person learning.</a:t>
            </a:r>
            <a:endParaRPr/>
          </a:p>
          <a:p>
            <a:pPr indent="0" lvl="0" marL="0" rtl="0" algn="l">
              <a:lnSpc>
                <a:spcPct val="100000"/>
              </a:lnSpc>
              <a:spcBef>
                <a:spcPts val="0"/>
              </a:spcBef>
              <a:spcAft>
                <a:spcPts val="0"/>
              </a:spcAft>
              <a:buSzPts val="1400"/>
              <a:buNone/>
            </a:pPr>
            <a:r>
              <a:t/>
            </a:r>
            <a:endParaRPr/>
          </a:p>
        </p:txBody>
      </p:sp>
      <p:sp>
        <p:nvSpPr>
          <p:cNvPr id="130" name="Google Shape;13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RELATIONSHIPS: </a:t>
            </a:r>
            <a:endParaRPr/>
          </a:p>
          <a:p>
            <a:pPr indent="-228600" lvl="0" marL="228600" rtl="0" algn="l">
              <a:lnSpc>
                <a:spcPct val="100000"/>
              </a:lnSpc>
              <a:spcBef>
                <a:spcPts val="0"/>
              </a:spcBef>
              <a:spcAft>
                <a:spcPts val="0"/>
              </a:spcAft>
              <a:buClr>
                <a:schemeClr val="dk1"/>
              </a:buClr>
              <a:buSzPts val="1200"/>
              <a:buFont typeface="Twentieth Century"/>
              <a:buChar char="•"/>
            </a:pPr>
            <a:r>
              <a:rPr lang="en-US"/>
              <a:t>Communications &amp; Feedback: </a:t>
            </a:r>
            <a:r>
              <a:rPr b="0" lang="en-US"/>
              <a:t>Fostering two way communication and personalizing information for families.  </a:t>
            </a:r>
            <a:endParaRPr/>
          </a:p>
          <a:p>
            <a:pPr indent="-228600" lvl="0" marL="228600" rtl="0" algn="l">
              <a:lnSpc>
                <a:spcPct val="100000"/>
              </a:lnSpc>
              <a:spcBef>
                <a:spcPts val="0"/>
              </a:spcBef>
              <a:spcAft>
                <a:spcPts val="0"/>
              </a:spcAft>
              <a:buClr>
                <a:schemeClr val="dk1"/>
              </a:buClr>
              <a:buSzPts val="1200"/>
              <a:buFont typeface="Twentieth Century"/>
              <a:buChar char="•"/>
            </a:pPr>
            <a:r>
              <a:rPr lang="en-US"/>
              <a:t>Roles &amp; Responsibilities: </a:t>
            </a:r>
            <a:r>
              <a:rPr b="0" lang="en-US"/>
              <a:t>Identifying the team and determining how you will work together to successfully manage expectations within the partnership.  </a:t>
            </a:r>
            <a:endParaRPr/>
          </a:p>
          <a:p>
            <a:pPr indent="-228600" lvl="0" marL="228600" rtl="0" algn="l">
              <a:lnSpc>
                <a:spcPct val="100000"/>
              </a:lnSpc>
              <a:spcBef>
                <a:spcPts val="0"/>
              </a:spcBef>
              <a:spcAft>
                <a:spcPts val="0"/>
              </a:spcAft>
              <a:buClr>
                <a:schemeClr val="dk1"/>
              </a:buClr>
              <a:buSzPts val="1200"/>
              <a:buFont typeface="Twentieth Century"/>
              <a:buChar char="•"/>
            </a:pPr>
            <a:r>
              <a:rPr lang="en-US"/>
              <a:t>Well-being Structures: </a:t>
            </a:r>
            <a:r>
              <a:rPr b="0" lang="en-US"/>
              <a:t>Prioritization of physical and emotional well-being to promote balance.</a:t>
            </a:r>
            <a:endParaRPr/>
          </a:p>
          <a:p>
            <a:pPr indent="0" lvl="0" marL="0" rtl="0" algn="l">
              <a:lnSpc>
                <a:spcPct val="100000"/>
              </a:lnSpc>
              <a:spcBef>
                <a:spcPts val="0"/>
              </a:spcBef>
              <a:spcAft>
                <a:spcPts val="0"/>
              </a:spcAft>
              <a:buSzPts val="1400"/>
              <a:buNone/>
            </a:pPr>
            <a:r>
              <a:t/>
            </a:r>
            <a:endParaRPr/>
          </a:p>
        </p:txBody>
      </p:sp>
      <p:sp>
        <p:nvSpPr>
          <p:cNvPr id="139" name="Google Shape;13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RESOURCES: </a:t>
            </a:r>
            <a:endParaRPr/>
          </a:p>
          <a:p>
            <a:pPr indent="-228600" lvl="0" marL="228600" rtl="0" algn="l">
              <a:lnSpc>
                <a:spcPct val="100000"/>
              </a:lnSpc>
              <a:spcBef>
                <a:spcPts val="0"/>
              </a:spcBef>
              <a:spcAft>
                <a:spcPts val="0"/>
              </a:spcAft>
              <a:buClr>
                <a:schemeClr val="dk1"/>
              </a:buClr>
              <a:buSzPts val="1200"/>
              <a:buFont typeface="Twentieth Century"/>
              <a:buChar char="•"/>
            </a:pPr>
            <a:r>
              <a:rPr lang="en-US"/>
              <a:t>Learning Environment: </a:t>
            </a:r>
            <a:r>
              <a:rPr b="0" lang="en-US"/>
              <a:t>A dedicated and organized space for learning.  </a:t>
            </a:r>
            <a:endParaRPr/>
          </a:p>
          <a:p>
            <a:pPr indent="-228600" lvl="0" marL="228600" rtl="0" algn="l">
              <a:lnSpc>
                <a:spcPct val="100000"/>
              </a:lnSpc>
              <a:spcBef>
                <a:spcPts val="0"/>
              </a:spcBef>
              <a:spcAft>
                <a:spcPts val="0"/>
              </a:spcAft>
              <a:buClr>
                <a:schemeClr val="dk1"/>
              </a:buClr>
              <a:buSzPts val="1200"/>
              <a:buFont typeface="Twentieth Century"/>
              <a:buChar char="•"/>
            </a:pPr>
            <a:r>
              <a:rPr lang="en-US"/>
              <a:t>Instructional Tools: </a:t>
            </a:r>
            <a:r>
              <a:rPr b="0" lang="en-US"/>
              <a:t>Leveraging consistent platforms and high-quality digital and print resources. </a:t>
            </a:r>
            <a:endParaRPr/>
          </a:p>
          <a:p>
            <a:pPr indent="-228600" lvl="0" marL="228600" rtl="0" algn="l">
              <a:lnSpc>
                <a:spcPct val="100000"/>
              </a:lnSpc>
              <a:spcBef>
                <a:spcPts val="0"/>
              </a:spcBef>
              <a:spcAft>
                <a:spcPts val="0"/>
              </a:spcAft>
              <a:buClr>
                <a:schemeClr val="dk1"/>
              </a:buClr>
              <a:buSzPts val="1200"/>
              <a:buFont typeface="Twentieth Century"/>
              <a:buChar char="•"/>
            </a:pPr>
            <a:r>
              <a:rPr lang="en-US"/>
              <a:t>Technology Tools: </a:t>
            </a:r>
            <a:r>
              <a:rPr b="0" lang="en-US"/>
              <a:t>Access to devices, internet and technology support for these resources.</a:t>
            </a:r>
            <a:endParaRPr/>
          </a:p>
          <a:p>
            <a:pPr indent="0" lvl="0" marL="0" rtl="0" algn="l">
              <a:lnSpc>
                <a:spcPct val="100000"/>
              </a:lnSpc>
              <a:spcBef>
                <a:spcPts val="0"/>
              </a:spcBef>
              <a:spcAft>
                <a:spcPts val="0"/>
              </a:spcAft>
              <a:buSzPts val="1400"/>
              <a:buNone/>
            </a:pPr>
            <a:r>
              <a:t/>
            </a:r>
            <a:endParaRPr/>
          </a:p>
        </p:txBody>
      </p:sp>
      <p:sp>
        <p:nvSpPr>
          <p:cNvPr id="156" name="Google Shape;15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ROUTINES: </a:t>
            </a:r>
            <a:endParaRPr/>
          </a:p>
          <a:p>
            <a:pPr indent="-228600" lvl="0" marL="228600" rtl="0" algn="l">
              <a:lnSpc>
                <a:spcPct val="100000"/>
              </a:lnSpc>
              <a:spcBef>
                <a:spcPts val="0"/>
              </a:spcBef>
              <a:spcAft>
                <a:spcPts val="0"/>
              </a:spcAft>
              <a:buClr>
                <a:schemeClr val="dk1"/>
              </a:buClr>
              <a:buSzPts val="1200"/>
              <a:buFont typeface="Twentieth Century"/>
              <a:buChar char="•"/>
            </a:pPr>
            <a:r>
              <a:rPr lang="en-US"/>
              <a:t>Organizational &amp; Study Skills: </a:t>
            </a:r>
            <a:r>
              <a:rPr b="0" lang="en-US"/>
              <a:t>Establishing learning routines and developing study skills.  </a:t>
            </a:r>
            <a:endParaRPr/>
          </a:p>
          <a:p>
            <a:pPr indent="-228600" lvl="0" marL="228600" rtl="0" algn="l">
              <a:lnSpc>
                <a:spcPct val="100000"/>
              </a:lnSpc>
              <a:spcBef>
                <a:spcPts val="0"/>
              </a:spcBef>
              <a:spcAft>
                <a:spcPts val="0"/>
              </a:spcAft>
              <a:buClr>
                <a:schemeClr val="dk1"/>
              </a:buClr>
              <a:buSzPts val="1200"/>
              <a:buFont typeface="Twentieth Century"/>
              <a:buChar char="•"/>
            </a:pPr>
            <a:r>
              <a:rPr lang="en-US"/>
              <a:t>Support Structures: </a:t>
            </a:r>
            <a:r>
              <a:rPr b="0" lang="en-US"/>
              <a:t>Encouraging students to seek help when needed and establish routines to support those needs. </a:t>
            </a:r>
            <a:endParaRPr/>
          </a:p>
          <a:p>
            <a:pPr indent="-228600" lvl="0" marL="228600" rtl="0" algn="l">
              <a:lnSpc>
                <a:spcPct val="100000"/>
              </a:lnSpc>
              <a:spcBef>
                <a:spcPts val="0"/>
              </a:spcBef>
              <a:spcAft>
                <a:spcPts val="0"/>
              </a:spcAft>
              <a:buClr>
                <a:schemeClr val="dk1"/>
              </a:buClr>
              <a:buSzPts val="1200"/>
              <a:buFont typeface="Twentieth Century"/>
              <a:buChar char="•"/>
            </a:pPr>
            <a:r>
              <a:rPr lang="en-US"/>
              <a:t>Attendance &amp; Engagement: </a:t>
            </a:r>
            <a:r>
              <a:rPr b="0" lang="en-US"/>
              <a:t>Fostering regular communication and flexible structures to promote student attendance and engagement.</a:t>
            </a:r>
            <a:endParaRPr/>
          </a:p>
          <a:p>
            <a:pPr indent="0" lvl="0" marL="0" rtl="0" algn="l">
              <a:lnSpc>
                <a:spcPct val="100000"/>
              </a:lnSpc>
              <a:spcBef>
                <a:spcPts val="0"/>
              </a:spcBef>
              <a:spcAft>
                <a:spcPts val="0"/>
              </a:spcAft>
              <a:buSzPts val="1400"/>
              <a:buNone/>
            </a:pPr>
            <a:r>
              <a:t/>
            </a:r>
            <a:endParaRPr/>
          </a:p>
        </p:txBody>
      </p:sp>
      <p:sp>
        <p:nvSpPr>
          <p:cNvPr id="174" name="Google Shape;17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COVID HAS IMPACTED FAMILIES, EDUCATORS, AND LEADERS:</a:t>
            </a:r>
            <a:endParaRPr/>
          </a:p>
          <a:p>
            <a:pPr indent="-228600" lvl="0" marL="228600" rtl="0" algn="l">
              <a:lnSpc>
                <a:spcPct val="100000"/>
              </a:lnSpc>
              <a:spcBef>
                <a:spcPts val="0"/>
              </a:spcBef>
              <a:spcAft>
                <a:spcPts val="0"/>
              </a:spcAft>
              <a:buClr>
                <a:schemeClr val="dk1"/>
              </a:buClr>
              <a:buSzPts val="1200"/>
              <a:buFont typeface="Twentieth Century"/>
              <a:buChar char="•"/>
            </a:pPr>
            <a:r>
              <a:rPr b="1" lang="en-US"/>
              <a:t>FAMILIES: </a:t>
            </a:r>
            <a:r>
              <a:rPr lang="en-US"/>
              <a:t>Parents, siblings, grandparents, daycare providers, and other partners are supporting learners while continuing to attend to other responsibilities. (i.e. balancing work, family needs, caring for multiple students at once, etc.)</a:t>
            </a:r>
            <a:endParaRPr/>
          </a:p>
          <a:p>
            <a:pPr indent="-228600" lvl="0" marL="228600" rtl="0" algn="l">
              <a:lnSpc>
                <a:spcPct val="100000"/>
              </a:lnSpc>
              <a:spcBef>
                <a:spcPts val="0"/>
              </a:spcBef>
              <a:spcAft>
                <a:spcPts val="0"/>
              </a:spcAft>
              <a:buClr>
                <a:schemeClr val="dk1"/>
              </a:buClr>
              <a:buSzPts val="1200"/>
              <a:buFont typeface="Twentieth Century"/>
              <a:buChar char="•"/>
            </a:pPr>
            <a:r>
              <a:rPr b="1" lang="en-US"/>
              <a:t>EDUCATORS:</a:t>
            </a:r>
            <a:r>
              <a:rPr lang="en-US"/>
              <a:t> Educators are developing relationships in new ways; adjusting routines and leveraging a variety of new resources to support the family and student learning partnerships.  </a:t>
            </a:r>
            <a:endParaRPr/>
          </a:p>
          <a:p>
            <a:pPr indent="-228600" lvl="0" marL="228600" rtl="0" algn="l">
              <a:lnSpc>
                <a:spcPct val="100000"/>
              </a:lnSpc>
              <a:spcBef>
                <a:spcPts val="0"/>
              </a:spcBef>
              <a:spcAft>
                <a:spcPts val="0"/>
              </a:spcAft>
              <a:buClr>
                <a:schemeClr val="dk1"/>
              </a:buClr>
              <a:buSzPts val="1200"/>
              <a:buFont typeface="Twentieth Century"/>
              <a:buChar char="•"/>
            </a:pPr>
            <a:r>
              <a:rPr b="1" lang="en-US"/>
              <a:t>LEADERS:</a:t>
            </a:r>
            <a:r>
              <a:rPr lang="en-US"/>
              <a:t> Educational leaders are transitioning traditional effective partnering practices and adjusting plans based on feedback from educators and families.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*After setting the scene, you might consider a share out activity or even a brain break if you notice participants are wearing out.  Checkout the engaging strategies and brain break ideas in the SEL Playbook from CASEL (</a:t>
            </a:r>
            <a:r>
              <a:rPr lang="en-US" u="sng">
                <a:solidFill>
                  <a:schemeClr val="hlink"/>
                </a:solidFill>
                <a:hlinkClick r:id="rId2"/>
              </a:rPr>
              <a:t>https://schoolguide.casel.org/uploads/2018/12/CASEL_SEL-3-Signature-Practices-Playbook-V3.pdf</a:t>
            </a:r>
            <a:r>
              <a:rPr lang="en-US"/>
              <a:t>)</a:t>
            </a:r>
            <a:endParaRPr/>
          </a:p>
        </p:txBody>
      </p:sp>
      <p:sp>
        <p:nvSpPr>
          <p:cNvPr id="191" name="Google Shape;19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Slide-Green" showMasterSp="0">
  <p:cSld name="1_TitleSlide-Green">
    <p:bg>
      <p:bgPr>
        <a:solidFill>
          <a:srgbClr val="4EA849"/>
        </a:solidFill>
      </p:bgPr>
    </p:bg>
    <p:spTree>
      <p:nvGrpSpPr>
        <p:cNvPr id="13" name="Shape 13"/>
        <p:cNvGrpSpPr/>
        <p:nvPr/>
      </p:nvGrpSpPr>
      <p:grpSpPr>
        <a:xfrm>
          <a:off x="0" y="0"/>
          <a:ext cx="0" cy="0"/>
          <a:chOff x="0" y="0"/>
          <a:chExt cx="0" cy="0"/>
        </a:xfrm>
      </p:grpSpPr>
      <p:pic>
        <p:nvPicPr>
          <p:cNvPr id="14" name="Google Shape;14;p27"/>
          <p:cNvPicPr preferRelativeResize="0"/>
          <p:nvPr/>
        </p:nvPicPr>
        <p:blipFill rotWithShape="1">
          <a:blip r:embed="rId2">
            <a:alphaModFix/>
          </a:blip>
          <a:srcRect b="0" l="0" r="0" t="0"/>
          <a:stretch/>
        </p:blipFill>
        <p:spPr>
          <a:xfrm>
            <a:off x="0" y="539750"/>
            <a:ext cx="12192000" cy="2273300"/>
          </a:xfrm>
          <a:prstGeom prst="rect">
            <a:avLst/>
          </a:prstGeom>
          <a:noFill/>
          <a:ln>
            <a:noFill/>
          </a:ln>
          <a:effectLst>
            <a:outerShdw blurRad="50800" rotWithShape="0" algn="tl" dir="2700000" dist="38100">
              <a:srgbClr val="000000">
                <a:alpha val="40000"/>
              </a:srgbClr>
            </a:outerShdw>
          </a:effectLst>
        </p:spPr>
      </p:pic>
      <p:pic>
        <p:nvPicPr>
          <p:cNvPr descr="eTeachNY logo" id="15" name="Google Shape;15;p27"/>
          <p:cNvPicPr preferRelativeResize="0"/>
          <p:nvPr/>
        </p:nvPicPr>
        <p:blipFill rotWithShape="1">
          <a:blip r:embed="rId3">
            <a:alphaModFix/>
          </a:blip>
          <a:srcRect b="0" l="0" r="0" t="0"/>
          <a:stretch/>
        </p:blipFill>
        <p:spPr>
          <a:xfrm>
            <a:off x="2493380" y="773685"/>
            <a:ext cx="5190903" cy="1734819"/>
          </a:xfrm>
          <a:prstGeom prst="rect">
            <a:avLst/>
          </a:prstGeom>
          <a:noFill/>
          <a:ln>
            <a:noFill/>
          </a:ln>
        </p:spPr>
      </p:pic>
      <p:sp>
        <p:nvSpPr>
          <p:cNvPr id="16" name="Google Shape;16;p27"/>
          <p:cNvSpPr txBox="1"/>
          <p:nvPr>
            <p:ph type="ctrTitle"/>
          </p:nvPr>
        </p:nvSpPr>
        <p:spPr>
          <a:xfrm>
            <a:off x="2493380" y="3052477"/>
            <a:ext cx="7336420" cy="2281523"/>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5400"/>
              <a:buFont typeface="Arial"/>
              <a:buNone/>
              <a:defRPr b="1" i="0" sz="5400"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 type="body"/>
          </p:nvPr>
        </p:nvSpPr>
        <p:spPr>
          <a:xfrm>
            <a:off x="2493963" y="5730766"/>
            <a:ext cx="7335837"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chemeClr val="dk1"/>
                </a:solidFill>
              </a:defRPr>
            </a:lvl1pPr>
            <a:lvl2pPr indent="-228600" lvl="1" marL="914400" algn="l">
              <a:lnSpc>
                <a:spcPct val="100000"/>
              </a:lnSpc>
              <a:spcBef>
                <a:spcPts val="600"/>
              </a:spcBef>
              <a:spcAft>
                <a:spcPts val="0"/>
              </a:spcAft>
              <a:buSzPts val="2400"/>
              <a:buNone/>
              <a:defRPr>
                <a:solidFill>
                  <a:schemeClr val="lt1"/>
                </a:solidFill>
              </a:defRPr>
            </a:lvl2pPr>
            <a:lvl3pPr indent="-228600" lvl="2" marL="1371600" algn="l">
              <a:lnSpc>
                <a:spcPct val="100000"/>
              </a:lnSpc>
              <a:spcBef>
                <a:spcPts val="600"/>
              </a:spcBef>
              <a:spcAft>
                <a:spcPts val="0"/>
              </a:spcAft>
              <a:buSzPts val="2000"/>
              <a:buNone/>
              <a:defRPr>
                <a:solidFill>
                  <a:schemeClr val="lt1"/>
                </a:solidFill>
              </a:defRPr>
            </a:lvl3pPr>
            <a:lvl4pPr indent="-228600" lvl="3" marL="1828800" algn="l">
              <a:lnSpc>
                <a:spcPct val="100000"/>
              </a:lnSpc>
              <a:spcBef>
                <a:spcPts val="600"/>
              </a:spcBef>
              <a:spcAft>
                <a:spcPts val="0"/>
              </a:spcAft>
              <a:buSzPts val="1600"/>
              <a:buNone/>
              <a:defRPr>
                <a:solidFill>
                  <a:schemeClr val="lt1"/>
                </a:solidFill>
              </a:defRPr>
            </a:lvl4pPr>
            <a:lvl5pPr indent="-228600" lvl="4" marL="2286000" algn="l">
              <a:lnSpc>
                <a:spcPct val="100000"/>
              </a:lnSpc>
              <a:spcBef>
                <a:spcPts val="600"/>
              </a:spcBef>
              <a:spcAft>
                <a:spcPts val="0"/>
              </a:spcAft>
              <a:buSzPts val="1400"/>
              <a:buNone/>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side_FeaturedContent">
  <p:cSld name="1_Inside_FeaturedContent">
    <p:bg>
      <p:bgPr>
        <a:solidFill>
          <a:schemeClr val="dk2"/>
        </a:solidFill>
      </p:bgPr>
    </p:bg>
    <p:spTree>
      <p:nvGrpSpPr>
        <p:cNvPr id="79" name="Shape 79"/>
        <p:cNvGrpSpPr/>
        <p:nvPr/>
      </p:nvGrpSpPr>
      <p:grpSpPr>
        <a:xfrm>
          <a:off x="0" y="0"/>
          <a:ext cx="0" cy="0"/>
          <a:chOff x="0" y="0"/>
          <a:chExt cx="0" cy="0"/>
        </a:xfrm>
      </p:grpSpPr>
      <p:sp>
        <p:nvSpPr>
          <p:cNvPr id="80" name="Google Shape;80;p36"/>
          <p:cNvSpPr/>
          <p:nvPr/>
        </p:nvSpPr>
        <p:spPr>
          <a:xfrm>
            <a:off x="533398" y="-1"/>
            <a:ext cx="5562601" cy="6324599"/>
          </a:xfrm>
          <a:prstGeom prst="rect">
            <a:avLst/>
          </a:prstGeom>
          <a:solidFill>
            <a:schemeClr val="lt2"/>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sp>
        <p:nvSpPr>
          <p:cNvPr id="81" name="Google Shape;81;p36"/>
          <p:cNvSpPr txBox="1"/>
          <p:nvPr>
            <p:ph type="title"/>
          </p:nvPr>
        </p:nvSpPr>
        <p:spPr>
          <a:xfrm>
            <a:off x="990601" y="1143000"/>
            <a:ext cx="4648200" cy="32004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Clr>
                <a:schemeClr val="dk1"/>
              </a:buClr>
              <a:buSzPts val="4000"/>
              <a:buFont typeface="Arial"/>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2" name="Google Shape;82;p36"/>
          <p:cNvPicPr preferRelativeResize="0"/>
          <p:nvPr/>
        </p:nvPicPr>
        <p:blipFill rotWithShape="1">
          <a:blip r:embed="rId2">
            <a:alphaModFix/>
          </a:blip>
          <a:srcRect b="0" l="0" r="0" t="0"/>
          <a:stretch/>
        </p:blipFill>
        <p:spPr>
          <a:xfrm>
            <a:off x="1" y="0"/>
            <a:ext cx="5867400" cy="530352"/>
          </a:xfrm>
          <a:prstGeom prst="rect">
            <a:avLst/>
          </a:prstGeom>
          <a:noFill/>
          <a:ln>
            <a:noFill/>
          </a:ln>
          <a:effectLst>
            <a:outerShdw blurRad="50800" rotWithShape="0" algn="tl" dir="2700000" dist="38100">
              <a:srgbClr val="000000">
                <a:alpha val="40000"/>
              </a:srgbClr>
            </a:outerShdw>
          </a:effectLst>
        </p:spPr>
      </p:pic>
      <p:sp>
        <p:nvSpPr>
          <p:cNvPr id="83" name="Google Shape;83;p36"/>
          <p:cNvSpPr txBox="1"/>
          <p:nvPr>
            <p:ph idx="1" type="body"/>
          </p:nvPr>
        </p:nvSpPr>
        <p:spPr>
          <a:xfrm>
            <a:off x="990601" y="4463605"/>
            <a:ext cx="4648200" cy="861774"/>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600"/>
              </a:spcBef>
              <a:spcAft>
                <a:spcPts val="0"/>
              </a:spcAft>
              <a:buSzPts val="2800"/>
              <a:buNone/>
              <a:defRPr sz="2800">
                <a:solidFill>
                  <a:schemeClr val="dk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36"/>
          <p:cNvSpPr txBox="1"/>
          <p:nvPr>
            <p:ph idx="2" type="body"/>
          </p:nvPr>
        </p:nvSpPr>
        <p:spPr>
          <a:xfrm>
            <a:off x="6324600" y="1143000"/>
            <a:ext cx="5334000" cy="4572000"/>
          </a:xfrm>
          <a:prstGeom prst="rect">
            <a:avLst/>
          </a:prstGeom>
          <a:noFill/>
          <a:ln>
            <a:noFill/>
          </a:ln>
        </p:spPr>
        <p:txBody>
          <a:bodyPr anchorCtr="0" anchor="t" bIns="0" lIns="0" spcFirstLastPara="1" rIns="0" wrap="square" tIns="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36"/>
          <p:cNvSpPr txBox="1"/>
          <p:nvPr>
            <p:ph idx="3" type="body"/>
          </p:nvPr>
        </p:nvSpPr>
        <p:spPr>
          <a:xfrm>
            <a:off x="6324600" y="5797826"/>
            <a:ext cx="53340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90CD8D"/>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6" name="Google Shape;86;p36"/>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_LargeQuote">
  <p:cSld name="Inside_LargeQuote">
    <p:bg>
      <p:bgPr>
        <a:solidFill>
          <a:schemeClr val="dk2"/>
        </a:solidFill>
      </p:bgPr>
    </p:bg>
    <p:spTree>
      <p:nvGrpSpPr>
        <p:cNvPr id="87" name="Shape 87"/>
        <p:cNvGrpSpPr/>
        <p:nvPr/>
      </p:nvGrpSpPr>
      <p:grpSpPr>
        <a:xfrm>
          <a:off x="0" y="0"/>
          <a:ext cx="0" cy="0"/>
          <a:chOff x="0" y="0"/>
          <a:chExt cx="0" cy="0"/>
        </a:xfrm>
      </p:grpSpPr>
      <p:pic>
        <p:nvPicPr>
          <p:cNvPr id="88" name="Google Shape;88;p37"/>
          <p:cNvPicPr preferRelativeResize="0"/>
          <p:nvPr/>
        </p:nvPicPr>
        <p:blipFill rotWithShape="1">
          <a:blip r:embed="rId2">
            <a:alphaModFix/>
          </a:blip>
          <a:srcRect b="0" l="0" r="0" t="0"/>
          <a:stretch/>
        </p:blipFill>
        <p:spPr>
          <a:xfrm>
            <a:off x="0" y="539750"/>
            <a:ext cx="11760200" cy="5778500"/>
          </a:xfrm>
          <a:prstGeom prst="rect">
            <a:avLst/>
          </a:prstGeom>
          <a:noFill/>
          <a:ln>
            <a:noFill/>
          </a:ln>
          <a:effectLst>
            <a:outerShdw blurRad="50800" rotWithShape="0" algn="tl" dir="2700000" dist="38100">
              <a:srgbClr val="000000">
                <a:alpha val="40000"/>
              </a:srgbClr>
            </a:outerShdw>
          </a:effectLst>
        </p:spPr>
      </p:pic>
      <p:sp>
        <p:nvSpPr>
          <p:cNvPr id="89" name="Google Shape;89;p37"/>
          <p:cNvSpPr txBox="1"/>
          <p:nvPr>
            <p:ph type="title"/>
          </p:nvPr>
        </p:nvSpPr>
        <p:spPr>
          <a:xfrm>
            <a:off x="990600" y="1676400"/>
            <a:ext cx="8001000" cy="2857873"/>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3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1" name="Google Shape;91;p37"/>
          <p:cNvSpPr txBox="1"/>
          <p:nvPr>
            <p:ph idx="1" type="body"/>
          </p:nvPr>
        </p:nvSpPr>
        <p:spPr>
          <a:xfrm>
            <a:off x="990600" y="4693024"/>
            <a:ext cx="8001000" cy="5334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chemeClr val="lt1"/>
              </a:buClr>
              <a:buSzPts val="2800"/>
              <a:buNone/>
              <a:defRPr>
                <a:solidFill>
                  <a:schemeClr val="lt1"/>
                </a:solidFill>
              </a:defRPr>
            </a:lvl1pPr>
            <a:lvl2pPr indent="-228600" lvl="1" marL="914400" algn="l">
              <a:lnSpc>
                <a:spcPct val="100000"/>
              </a:lnSpc>
              <a:spcBef>
                <a:spcPts val="600"/>
              </a:spcBef>
              <a:spcAft>
                <a:spcPts val="0"/>
              </a:spcAft>
              <a:buClr>
                <a:schemeClr val="dk1"/>
              </a:buClr>
              <a:buSzPts val="2400"/>
              <a:buNone/>
              <a:defRPr>
                <a:solidFill>
                  <a:schemeClr val="dk1"/>
                </a:solidFill>
              </a:defRPr>
            </a:lvl2pPr>
            <a:lvl3pPr indent="-228600" lvl="2" marL="1371600" algn="l">
              <a:lnSpc>
                <a:spcPct val="100000"/>
              </a:lnSpc>
              <a:spcBef>
                <a:spcPts val="600"/>
              </a:spcBef>
              <a:spcAft>
                <a:spcPts val="0"/>
              </a:spcAft>
              <a:buClr>
                <a:schemeClr val="dk1"/>
              </a:buClr>
              <a:buSzPts val="2000"/>
              <a:buNone/>
              <a:defRPr>
                <a:solidFill>
                  <a:schemeClr val="dk1"/>
                </a:solidFill>
              </a:defRPr>
            </a:lvl3pPr>
            <a:lvl4pPr indent="-228600" lvl="3" marL="1828800" algn="l">
              <a:lnSpc>
                <a:spcPct val="100000"/>
              </a:lnSpc>
              <a:spcBef>
                <a:spcPts val="600"/>
              </a:spcBef>
              <a:spcAft>
                <a:spcPts val="0"/>
              </a:spcAft>
              <a:buClr>
                <a:schemeClr val="dk1"/>
              </a:buClr>
              <a:buSzPts val="1600"/>
              <a:buNone/>
              <a:defRPr>
                <a:solidFill>
                  <a:schemeClr val="dk1"/>
                </a:solidFill>
              </a:defRPr>
            </a:lvl4pPr>
            <a:lvl5pPr indent="-228600" lvl="4" marL="2286000" algn="l">
              <a:lnSpc>
                <a:spcPct val="100000"/>
              </a:lnSpc>
              <a:spcBef>
                <a:spcPts val="600"/>
              </a:spcBef>
              <a:spcAft>
                <a:spcPts val="0"/>
              </a:spcAft>
              <a:buClr>
                <a:schemeClr val="dk1"/>
              </a:buClr>
              <a:buSzPts val="1400"/>
              <a:buNone/>
              <a:defRPr>
                <a:solidFill>
                  <a:schemeClr val="dk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_blue">
  <p:cSld name="SectionDivider_blue">
    <p:bg>
      <p:bgPr>
        <a:solidFill>
          <a:schemeClr val="lt2"/>
        </a:solidFill>
      </p:bgPr>
    </p:bg>
    <p:spTree>
      <p:nvGrpSpPr>
        <p:cNvPr id="18" name="Shape 18"/>
        <p:cNvGrpSpPr/>
        <p:nvPr/>
      </p:nvGrpSpPr>
      <p:grpSpPr>
        <a:xfrm>
          <a:off x="0" y="0"/>
          <a:ext cx="0" cy="0"/>
          <a:chOff x="0" y="0"/>
          <a:chExt cx="0" cy="0"/>
        </a:xfrm>
      </p:grpSpPr>
      <p:pic>
        <p:nvPicPr>
          <p:cNvPr id="19" name="Google Shape;19;p28"/>
          <p:cNvPicPr preferRelativeResize="0"/>
          <p:nvPr/>
        </p:nvPicPr>
        <p:blipFill rotWithShape="1">
          <a:blip r:embed="rId2">
            <a:alphaModFix/>
          </a:blip>
          <a:srcRect b="0" l="0" r="0" t="0"/>
          <a:stretch/>
        </p:blipFill>
        <p:spPr>
          <a:xfrm>
            <a:off x="0" y="539750"/>
            <a:ext cx="11760200" cy="5778500"/>
          </a:xfrm>
          <a:prstGeom prst="rect">
            <a:avLst/>
          </a:prstGeom>
          <a:noFill/>
          <a:ln>
            <a:noFill/>
          </a:ln>
          <a:effectLst>
            <a:outerShdw blurRad="50800" rotWithShape="0" algn="tl" dir="2700000" dist="38100">
              <a:srgbClr val="000000">
                <a:alpha val="40000"/>
              </a:srgbClr>
            </a:outerShdw>
          </a:effectLst>
        </p:spPr>
      </p:pic>
      <p:sp>
        <p:nvSpPr>
          <p:cNvPr id="20" name="Google Shape;20;p28"/>
          <p:cNvSpPr txBox="1"/>
          <p:nvPr>
            <p:ph type="title"/>
          </p:nvPr>
        </p:nvSpPr>
        <p:spPr>
          <a:xfrm>
            <a:off x="990600" y="2527852"/>
            <a:ext cx="8001000" cy="664797"/>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eTeachNY logo" id="22" name="Google Shape;22;p28"/>
          <p:cNvPicPr preferRelativeResize="0"/>
          <p:nvPr/>
        </p:nvPicPr>
        <p:blipFill rotWithShape="1">
          <a:blip r:embed="rId3">
            <a:alphaModFix/>
          </a:blip>
          <a:srcRect b="0" l="0" r="0" t="0"/>
          <a:stretch/>
        </p:blipFill>
        <p:spPr>
          <a:xfrm>
            <a:off x="990600" y="762000"/>
            <a:ext cx="3764764" cy="1258198"/>
          </a:xfrm>
          <a:prstGeom prst="rect">
            <a:avLst/>
          </a:prstGeom>
          <a:noFill/>
          <a:ln>
            <a:noFill/>
          </a:ln>
        </p:spPr>
      </p:pic>
      <p:sp>
        <p:nvSpPr>
          <p:cNvPr id="23" name="Google Shape;23;p28"/>
          <p:cNvSpPr txBox="1"/>
          <p:nvPr>
            <p:ph idx="1" type="body"/>
          </p:nvPr>
        </p:nvSpPr>
        <p:spPr>
          <a:xfrm>
            <a:off x="990600" y="3429000"/>
            <a:ext cx="8001000" cy="22860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1column">
  <p:cSld name="Inside-1column">
    <p:bg>
      <p:bgPr>
        <a:solidFill>
          <a:srgbClr val="F2FBFF"/>
        </a:solidFill>
      </p:bgPr>
    </p:bg>
    <p:spTree>
      <p:nvGrpSpPr>
        <p:cNvPr id="24" name="Shape 24"/>
        <p:cNvGrpSpPr/>
        <p:nvPr/>
      </p:nvGrpSpPr>
      <p:grpSpPr>
        <a:xfrm>
          <a:off x="0" y="0"/>
          <a:ext cx="0" cy="0"/>
          <a:chOff x="0" y="0"/>
          <a:chExt cx="0" cy="0"/>
        </a:xfrm>
      </p:grpSpPr>
      <p:sp>
        <p:nvSpPr>
          <p:cNvPr id="25" name="Google Shape;25;p29"/>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9"/>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27" name="Google Shape;27;p29"/>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28" name="Google Shape;28;p29"/>
          <p:cNvSpPr txBox="1"/>
          <p:nvPr>
            <p:ph idx="1" type="body"/>
          </p:nvPr>
        </p:nvSpPr>
        <p:spPr>
          <a:xfrm>
            <a:off x="533400" y="1676400"/>
            <a:ext cx="11125200" cy="492443"/>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3200"/>
              <a:buNone/>
              <a:defRPr sz="3200">
                <a:solidFill>
                  <a:schemeClr val="accent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9" name="Google Shape;29;p29"/>
          <p:cNvSpPr txBox="1"/>
          <p:nvPr>
            <p:ph idx="2" type="body"/>
          </p:nvPr>
        </p:nvSpPr>
        <p:spPr>
          <a:xfrm>
            <a:off x="533400" y="2514600"/>
            <a:ext cx="5334000" cy="3200400"/>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29"/>
          <p:cNvSpPr/>
          <p:nvPr>
            <p:ph idx="3" type="pic"/>
          </p:nvPr>
        </p:nvSpPr>
        <p:spPr>
          <a:xfrm>
            <a:off x="6324600" y="2514600"/>
            <a:ext cx="5334000" cy="3200400"/>
          </a:xfrm>
          <a:prstGeom prst="rect">
            <a:avLst/>
          </a:prstGeom>
          <a:noFill/>
          <a:ln>
            <a:noFill/>
          </a:ln>
        </p:spPr>
        <p:txBody>
          <a:bodyPr anchorCtr="0" anchor="t" bIns="45700" lIns="45700" spcFirstLastPara="1" rIns="45700" wrap="square" tIns="45700">
            <a:normAutofit/>
          </a:bodyPr>
          <a:lstStyle>
            <a:lvl1pPr lvl="0" marR="0" rtl="0" algn="l">
              <a:lnSpc>
                <a:spcPct val="100000"/>
              </a:lnSpc>
              <a:spcBef>
                <a:spcPts val="600"/>
              </a:spcBef>
              <a:spcAft>
                <a:spcPts val="0"/>
              </a:spcAft>
              <a:buClr>
                <a:srgbClr val="3A7E36"/>
              </a:buClr>
              <a:buSzPts val="2800"/>
              <a:buFont typeface="Noto Sans Symbols"/>
              <a:buNone/>
              <a:defRPr b="0" i="0" sz="28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400"/>
              <a:buFont typeface="Noto Sans Symbols"/>
              <a:buChar char="▪"/>
              <a:defRPr b="0" i="0" sz="2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3A7E36"/>
              </a:buClr>
              <a:buSzPts val="2000"/>
              <a:buFont typeface="Noto Sans Symbols"/>
              <a:buChar char="▪"/>
              <a:defRPr b="0" i="0" sz="2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3A7E36"/>
              </a:buClr>
              <a:buSzPts val="1400"/>
              <a:buFont typeface="Noto Sans Symbols"/>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31" name="Google Shape;31;p29"/>
          <p:cNvSpPr txBox="1"/>
          <p:nvPr>
            <p:ph idx="4" type="body"/>
          </p:nvPr>
        </p:nvSpPr>
        <p:spPr>
          <a:xfrm>
            <a:off x="533400" y="5791200"/>
            <a:ext cx="111252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1A5A8A"/>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2" name="Google Shape;32;p2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side-3column">
  <p:cSld name="1_Inside-3column">
    <p:spTree>
      <p:nvGrpSpPr>
        <p:cNvPr id="33" name="Shape 33"/>
        <p:cNvGrpSpPr/>
        <p:nvPr/>
      </p:nvGrpSpPr>
      <p:grpSpPr>
        <a:xfrm>
          <a:off x="0" y="0"/>
          <a:ext cx="0" cy="0"/>
          <a:chOff x="0" y="0"/>
          <a:chExt cx="0" cy="0"/>
        </a:xfrm>
      </p:grpSpPr>
      <p:sp>
        <p:nvSpPr>
          <p:cNvPr id="34" name="Google Shape;34;p30"/>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36" name="Google Shape;36;p30"/>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37" name="Google Shape;37;p30"/>
          <p:cNvSpPr txBox="1"/>
          <p:nvPr>
            <p:ph idx="1" type="body"/>
          </p:nvPr>
        </p:nvSpPr>
        <p:spPr>
          <a:xfrm>
            <a:off x="533400" y="1676400"/>
            <a:ext cx="3657600" cy="914400"/>
          </a:xfrm>
          <a:prstGeom prst="rect">
            <a:avLst/>
          </a:prstGeom>
          <a:solidFill>
            <a:schemeClr val="dk2"/>
          </a:solidFill>
          <a:ln>
            <a:noFill/>
          </a:ln>
        </p:spPr>
        <p:txBody>
          <a:bodyPr anchorCtr="0" anchor="t" bIns="91425" lIns="91425" spcFirstLastPara="1" rIns="91425" wrap="square" tIns="91425">
            <a:spAutoFit/>
          </a:bodyPr>
          <a:lstStyle>
            <a:lvl1pPr indent="-228600" lvl="0" marL="457200" algn="l">
              <a:lnSpc>
                <a:spcPct val="100000"/>
              </a:lnSpc>
              <a:spcBef>
                <a:spcPts val="600"/>
              </a:spcBef>
              <a:spcAft>
                <a:spcPts val="0"/>
              </a:spcAft>
              <a:buSzPts val="2400"/>
              <a:buNone/>
              <a:defRPr sz="2400">
                <a:solidFill>
                  <a:schemeClr val="lt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30"/>
          <p:cNvSpPr txBox="1"/>
          <p:nvPr>
            <p:ph idx="2" type="body"/>
          </p:nvPr>
        </p:nvSpPr>
        <p:spPr>
          <a:xfrm>
            <a:off x="533400" y="2667000"/>
            <a:ext cx="3657600" cy="3048000"/>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 name="Google Shape;39;p3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0" name="Google Shape;40;p30"/>
          <p:cNvSpPr txBox="1"/>
          <p:nvPr>
            <p:ph idx="3" type="body"/>
          </p:nvPr>
        </p:nvSpPr>
        <p:spPr>
          <a:xfrm>
            <a:off x="4267200" y="1676400"/>
            <a:ext cx="3657600" cy="923330"/>
          </a:xfrm>
          <a:prstGeom prst="rect">
            <a:avLst/>
          </a:prstGeom>
          <a:solidFill>
            <a:srgbClr val="3A7E36"/>
          </a:solidFill>
          <a:ln>
            <a:noFill/>
          </a:ln>
        </p:spPr>
        <p:txBody>
          <a:bodyPr anchorCtr="0" anchor="t" bIns="91425" lIns="91425" spcFirstLastPara="1" rIns="91425" wrap="square" tIns="91425">
            <a:spAutoFit/>
          </a:bodyPr>
          <a:lstStyle>
            <a:lvl1pPr indent="-228600" lvl="0" marL="4572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1" name="Google Shape;41;p30"/>
          <p:cNvSpPr txBox="1"/>
          <p:nvPr>
            <p:ph idx="4" type="body"/>
          </p:nvPr>
        </p:nvSpPr>
        <p:spPr>
          <a:xfrm>
            <a:off x="4267200" y="2667000"/>
            <a:ext cx="3657600" cy="3048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30"/>
          <p:cNvSpPr txBox="1"/>
          <p:nvPr>
            <p:ph idx="5" type="body"/>
          </p:nvPr>
        </p:nvSpPr>
        <p:spPr>
          <a:xfrm>
            <a:off x="8001000" y="1676400"/>
            <a:ext cx="3657600" cy="923330"/>
          </a:xfrm>
          <a:prstGeom prst="rect">
            <a:avLst/>
          </a:prstGeom>
          <a:solidFill>
            <a:srgbClr val="1A5A8A"/>
          </a:solidFill>
          <a:ln>
            <a:noFill/>
          </a:ln>
        </p:spPr>
        <p:txBody>
          <a:bodyPr anchorCtr="0" anchor="t" bIns="91425" lIns="91425" spcFirstLastPara="1" rIns="91425" wrap="square" tIns="91425">
            <a:spAutoFit/>
          </a:bodyPr>
          <a:lstStyle>
            <a:lvl1pPr indent="-381000" lvl="0" marL="457200" algn="l">
              <a:lnSpc>
                <a:spcPct val="100000"/>
              </a:lnSpc>
              <a:spcBef>
                <a:spcPts val="600"/>
              </a:spcBef>
              <a:spcAft>
                <a:spcPts val="0"/>
              </a:spcAft>
              <a:buSzPts val="2400"/>
              <a:buChar char="▪"/>
              <a:defRPr sz="2400">
                <a:solidFill>
                  <a:schemeClr val="lt1"/>
                </a:solidFill>
                <a:latin typeface="Arial"/>
                <a:ea typeface="Arial"/>
                <a:cs typeface="Arial"/>
                <a:sym typeface="Arial"/>
              </a:defRPr>
            </a:lvl1pPr>
            <a:lvl2pPr indent="-381000" lvl="1" marL="914400" algn="l">
              <a:lnSpc>
                <a:spcPct val="100000"/>
              </a:lnSpc>
              <a:spcBef>
                <a:spcPts val="600"/>
              </a:spcBef>
              <a:spcAft>
                <a:spcPts val="0"/>
              </a:spcAft>
              <a:buSzPts val="2400"/>
              <a:buChar char="▪"/>
              <a:defRPr/>
            </a:lvl2pPr>
            <a:lvl3pPr indent="-355600" lvl="2" marL="1371600" algn="l">
              <a:lnSpc>
                <a:spcPct val="100000"/>
              </a:lnSpc>
              <a:spcBef>
                <a:spcPts val="600"/>
              </a:spcBef>
              <a:spcAft>
                <a:spcPts val="0"/>
              </a:spcAft>
              <a:buSzPts val="2000"/>
              <a:buChar char="▪"/>
              <a:defRPr/>
            </a:lvl3pPr>
            <a:lvl4pPr indent="-330200" lvl="3" marL="1828800" algn="l">
              <a:lnSpc>
                <a:spcPct val="100000"/>
              </a:lnSpc>
              <a:spcBef>
                <a:spcPts val="600"/>
              </a:spcBef>
              <a:spcAft>
                <a:spcPts val="0"/>
              </a:spcAft>
              <a:buSzPts val="1600"/>
              <a:buChar char="▪"/>
              <a:defRPr/>
            </a:lvl4pPr>
            <a:lvl5pPr indent="-317500" lvl="4" marL="2286000" algn="l">
              <a:lnSpc>
                <a:spcPct val="100000"/>
              </a:lnSpc>
              <a:spcBef>
                <a:spcPts val="600"/>
              </a:spcBef>
              <a:spcAft>
                <a:spcPts val="0"/>
              </a:spcAft>
              <a:buSzPts val="14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3" name="Google Shape;43;p30"/>
          <p:cNvSpPr txBox="1"/>
          <p:nvPr>
            <p:ph idx="6" type="body"/>
          </p:nvPr>
        </p:nvSpPr>
        <p:spPr>
          <a:xfrm>
            <a:off x="8001000" y="2667000"/>
            <a:ext cx="3657600" cy="30480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30"/>
          <p:cNvSpPr txBox="1"/>
          <p:nvPr>
            <p:ph idx="7" type="body"/>
          </p:nvPr>
        </p:nvSpPr>
        <p:spPr>
          <a:xfrm>
            <a:off x="533400" y="5791200"/>
            <a:ext cx="111252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1A5A8A"/>
                </a:solidFill>
                <a:latin typeface="Arial"/>
                <a:ea typeface="Arial"/>
                <a:cs typeface="Arial"/>
                <a:sym typeface="Arial"/>
              </a:defRPr>
            </a:lvl1pPr>
            <a:lvl2pPr indent="-228600" lvl="1" marL="914400" algn="l">
              <a:lnSpc>
                <a:spcPct val="100000"/>
              </a:lnSpc>
              <a:spcBef>
                <a:spcPts val="600"/>
              </a:spcBef>
              <a:spcAft>
                <a:spcPts val="0"/>
              </a:spcAft>
              <a:buSzPts val="2400"/>
              <a:buNone/>
              <a:defRPr sz="2400">
                <a:solidFill>
                  <a:srgbClr val="1A5A8A"/>
                </a:solidFill>
                <a:latin typeface="Arial"/>
                <a:ea typeface="Arial"/>
                <a:cs typeface="Arial"/>
                <a:sym typeface="Arial"/>
              </a:defRPr>
            </a:lvl2pPr>
            <a:lvl3pPr indent="-228600" lvl="2" marL="1371600" algn="l">
              <a:lnSpc>
                <a:spcPct val="100000"/>
              </a:lnSpc>
              <a:spcBef>
                <a:spcPts val="600"/>
              </a:spcBef>
              <a:spcAft>
                <a:spcPts val="0"/>
              </a:spcAft>
              <a:buSzPts val="2400"/>
              <a:buNone/>
              <a:defRPr sz="2400">
                <a:solidFill>
                  <a:srgbClr val="1A5A8A"/>
                </a:solidFill>
                <a:latin typeface="Arial"/>
                <a:ea typeface="Arial"/>
                <a:cs typeface="Arial"/>
                <a:sym typeface="Arial"/>
              </a:defRPr>
            </a:lvl3pPr>
            <a:lvl4pPr indent="-228600" lvl="3" marL="1828800" algn="l">
              <a:lnSpc>
                <a:spcPct val="100000"/>
              </a:lnSpc>
              <a:spcBef>
                <a:spcPts val="600"/>
              </a:spcBef>
              <a:spcAft>
                <a:spcPts val="0"/>
              </a:spcAft>
              <a:buSzPts val="2400"/>
              <a:buNone/>
              <a:defRPr sz="2400">
                <a:solidFill>
                  <a:srgbClr val="1A5A8A"/>
                </a:solidFill>
                <a:latin typeface="Arial"/>
                <a:ea typeface="Arial"/>
                <a:cs typeface="Arial"/>
                <a:sym typeface="Arial"/>
              </a:defRPr>
            </a:lvl4pPr>
            <a:lvl5pPr indent="-228600" lvl="4" marL="2286000" algn="l">
              <a:lnSpc>
                <a:spcPct val="100000"/>
              </a:lnSpc>
              <a:spcBef>
                <a:spcPts val="600"/>
              </a:spcBef>
              <a:spcAft>
                <a:spcPts val="0"/>
              </a:spcAft>
              <a:buSzPts val="2400"/>
              <a:buNone/>
              <a:defRPr sz="2400">
                <a:solidFill>
                  <a:srgbClr val="1A5A8A"/>
                </a:solidFill>
                <a:latin typeface="Arial"/>
                <a:ea typeface="Arial"/>
                <a:cs typeface="Arial"/>
                <a:sym typeface="Aria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Slide">
  <p:cSld name="ClosingSlide">
    <p:bg>
      <p:bgPr>
        <a:solidFill>
          <a:schemeClr val="dk2"/>
        </a:solidFill>
      </p:bgPr>
    </p:bg>
    <p:spTree>
      <p:nvGrpSpPr>
        <p:cNvPr id="45" name="Shape 45"/>
        <p:cNvGrpSpPr/>
        <p:nvPr/>
      </p:nvGrpSpPr>
      <p:grpSpPr>
        <a:xfrm>
          <a:off x="0" y="0"/>
          <a:ext cx="0" cy="0"/>
          <a:chOff x="0" y="0"/>
          <a:chExt cx="0" cy="0"/>
        </a:xfrm>
      </p:grpSpPr>
      <p:pic>
        <p:nvPicPr>
          <p:cNvPr id="46" name="Google Shape;46;p31"/>
          <p:cNvPicPr preferRelativeResize="0"/>
          <p:nvPr/>
        </p:nvPicPr>
        <p:blipFill rotWithShape="1">
          <a:blip r:embed="rId2">
            <a:alphaModFix/>
          </a:blip>
          <a:srcRect b="0" l="0" r="0" t="0"/>
          <a:stretch/>
        </p:blipFill>
        <p:spPr>
          <a:xfrm>
            <a:off x="1701800" y="539750"/>
            <a:ext cx="9245600" cy="5778500"/>
          </a:xfrm>
          <a:prstGeom prst="rect">
            <a:avLst/>
          </a:prstGeom>
          <a:noFill/>
          <a:ln>
            <a:noFill/>
          </a:ln>
          <a:effectLst>
            <a:outerShdw blurRad="50800" rotWithShape="0" algn="tl" dir="2700000" dist="38100">
              <a:srgbClr val="000000">
                <a:alpha val="40000"/>
              </a:srgbClr>
            </a:outerShdw>
          </a:effectLst>
        </p:spPr>
      </p:pic>
      <p:sp>
        <p:nvSpPr>
          <p:cNvPr id="47" name="Google Shape;47;p31"/>
          <p:cNvSpPr txBox="1"/>
          <p:nvPr>
            <p:ph type="title"/>
          </p:nvPr>
        </p:nvSpPr>
        <p:spPr>
          <a:xfrm>
            <a:off x="2209800" y="3456353"/>
            <a:ext cx="7010400" cy="5539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9" name="Google Shape;49;p31"/>
          <p:cNvSpPr txBox="1"/>
          <p:nvPr>
            <p:ph idx="1" type="body"/>
          </p:nvPr>
        </p:nvSpPr>
        <p:spPr>
          <a:xfrm>
            <a:off x="2209800" y="4267200"/>
            <a:ext cx="6400800" cy="1447800"/>
          </a:xfrm>
          <a:prstGeom prst="rect">
            <a:avLst/>
          </a:prstGeom>
          <a:noFill/>
          <a:ln>
            <a:noFill/>
          </a:ln>
        </p:spPr>
        <p:txBody>
          <a:bodyPr anchorCtr="0" anchor="t" bIns="45700" lIns="45700" spcFirstLastPara="1" rIns="45700" wrap="square" tIns="45700">
            <a:normAutofit/>
          </a:bodyPr>
          <a:lstStyle>
            <a:lvl1pPr indent="-228600" lvl="0" marL="457200" algn="l">
              <a:lnSpc>
                <a:spcPct val="100000"/>
              </a:lnSpc>
              <a:spcBef>
                <a:spcPts val="600"/>
              </a:spcBef>
              <a:spcAft>
                <a:spcPts val="0"/>
              </a:spcAft>
              <a:buClr>
                <a:schemeClr val="dk1"/>
              </a:buClr>
              <a:buSzPts val="2800"/>
              <a:buNone/>
              <a:defRPr>
                <a:solidFill>
                  <a:schemeClr val="dk1"/>
                </a:solidFill>
              </a:defRPr>
            </a:lvl1pPr>
            <a:lvl2pPr indent="-381000" lvl="1" marL="914400" algn="l">
              <a:lnSpc>
                <a:spcPct val="100000"/>
              </a:lnSpc>
              <a:spcBef>
                <a:spcPts val="600"/>
              </a:spcBef>
              <a:spcAft>
                <a:spcPts val="0"/>
              </a:spcAft>
              <a:buClr>
                <a:schemeClr val="dk1"/>
              </a:buClr>
              <a:buSzPts val="2400"/>
              <a:buChar char="▪"/>
              <a:defRPr>
                <a:solidFill>
                  <a:schemeClr val="dk1"/>
                </a:solidFill>
              </a:defRPr>
            </a:lvl2pPr>
            <a:lvl3pPr indent="-355600" lvl="2" marL="1371600" algn="l">
              <a:lnSpc>
                <a:spcPct val="100000"/>
              </a:lnSpc>
              <a:spcBef>
                <a:spcPts val="600"/>
              </a:spcBef>
              <a:spcAft>
                <a:spcPts val="0"/>
              </a:spcAft>
              <a:buClr>
                <a:schemeClr val="dk1"/>
              </a:buClr>
              <a:buSzPts val="20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descr="eTeachNY logo" id="50" name="Google Shape;50;p31"/>
          <p:cNvPicPr preferRelativeResize="0"/>
          <p:nvPr/>
        </p:nvPicPr>
        <p:blipFill rotWithShape="1">
          <a:blip r:embed="rId3">
            <a:alphaModFix/>
          </a:blip>
          <a:srcRect b="0" l="0" r="0" t="0"/>
          <a:stretch/>
        </p:blipFill>
        <p:spPr>
          <a:xfrm>
            <a:off x="2178424" y="1219200"/>
            <a:ext cx="5472117" cy="1828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Slide-Blue" showMasterSp="0">
  <p:cSld name="TitleSlide-Blue">
    <p:bg>
      <p:bgPr>
        <a:solidFill>
          <a:schemeClr val="dk2"/>
        </a:solidFill>
      </p:bgPr>
    </p:bg>
    <p:spTree>
      <p:nvGrpSpPr>
        <p:cNvPr id="51" name="Shape 51"/>
        <p:cNvGrpSpPr/>
        <p:nvPr/>
      </p:nvGrpSpPr>
      <p:grpSpPr>
        <a:xfrm>
          <a:off x="0" y="0"/>
          <a:ext cx="0" cy="0"/>
          <a:chOff x="0" y="0"/>
          <a:chExt cx="0" cy="0"/>
        </a:xfrm>
      </p:grpSpPr>
      <p:pic>
        <p:nvPicPr>
          <p:cNvPr id="52" name="Google Shape;52;p32"/>
          <p:cNvPicPr preferRelativeResize="0"/>
          <p:nvPr/>
        </p:nvPicPr>
        <p:blipFill rotWithShape="1">
          <a:blip r:embed="rId2">
            <a:alphaModFix/>
          </a:blip>
          <a:srcRect b="0" l="0" r="0" t="0"/>
          <a:stretch/>
        </p:blipFill>
        <p:spPr>
          <a:xfrm>
            <a:off x="0" y="539750"/>
            <a:ext cx="12192000" cy="2273300"/>
          </a:xfrm>
          <a:prstGeom prst="rect">
            <a:avLst/>
          </a:prstGeom>
          <a:noFill/>
          <a:ln>
            <a:noFill/>
          </a:ln>
          <a:effectLst>
            <a:outerShdw blurRad="50800" rotWithShape="0" algn="tl" dir="2700000" dist="38100">
              <a:srgbClr val="000000">
                <a:alpha val="40000"/>
              </a:srgbClr>
            </a:outerShdw>
          </a:effectLst>
        </p:spPr>
      </p:pic>
      <p:pic>
        <p:nvPicPr>
          <p:cNvPr descr="eTeachNY logo" id="53" name="Google Shape;53;p32"/>
          <p:cNvPicPr preferRelativeResize="0"/>
          <p:nvPr/>
        </p:nvPicPr>
        <p:blipFill rotWithShape="1">
          <a:blip r:embed="rId3">
            <a:alphaModFix/>
          </a:blip>
          <a:srcRect b="0" l="0" r="0" t="0"/>
          <a:stretch/>
        </p:blipFill>
        <p:spPr>
          <a:xfrm>
            <a:off x="2493380" y="773685"/>
            <a:ext cx="5190903" cy="1734819"/>
          </a:xfrm>
          <a:prstGeom prst="rect">
            <a:avLst/>
          </a:prstGeom>
          <a:noFill/>
          <a:ln>
            <a:noFill/>
          </a:ln>
        </p:spPr>
      </p:pic>
      <p:sp>
        <p:nvSpPr>
          <p:cNvPr id="54" name="Google Shape;54;p32"/>
          <p:cNvSpPr txBox="1"/>
          <p:nvPr>
            <p:ph type="ctrTitle"/>
          </p:nvPr>
        </p:nvSpPr>
        <p:spPr>
          <a:xfrm>
            <a:off x="2493380" y="3052477"/>
            <a:ext cx="7336420" cy="2281523"/>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5400"/>
              <a:buFont typeface="Arial"/>
              <a:buNone/>
              <a:defRPr b="1" i="0" sz="54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2"/>
          <p:cNvSpPr txBox="1"/>
          <p:nvPr>
            <p:ph idx="1" type="body"/>
          </p:nvPr>
        </p:nvSpPr>
        <p:spPr>
          <a:xfrm>
            <a:off x="2493963" y="5730766"/>
            <a:ext cx="7335837"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chemeClr val="lt1"/>
                </a:solidFill>
              </a:defRPr>
            </a:lvl1pPr>
            <a:lvl2pPr indent="-228600" lvl="1" marL="914400" algn="l">
              <a:lnSpc>
                <a:spcPct val="100000"/>
              </a:lnSpc>
              <a:spcBef>
                <a:spcPts val="600"/>
              </a:spcBef>
              <a:spcAft>
                <a:spcPts val="0"/>
              </a:spcAft>
              <a:buSzPts val="2400"/>
              <a:buNone/>
              <a:defRPr>
                <a:solidFill>
                  <a:schemeClr val="lt1"/>
                </a:solidFill>
              </a:defRPr>
            </a:lvl2pPr>
            <a:lvl3pPr indent="-228600" lvl="2" marL="1371600" algn="l">
              <a:lnSpc>
                <a:spcPct val="100000"/>
              </a:lnSpc>
              <a:spcBef>
                <a:spcPts val="600"/>
              </a:spcBef>
              <a:spcAft>
                <a:spcPts val="0"/>
              </a:spcAft>
              <a:buSzPts val="2000"/>
              <a:buNone/>
              <a:defRPr>
                <a:solidFill>
                  <a:schemeClr val="lt1"/>
                </a:solidFill>
              </a:defRPr>
            </a:lvl3pPr>
            <a:lvl4pPr indent="-228600" lvl="3" marL="1828800" algn="l">
              <a:lnSpc>
                <a:spcPct val="100000"/>
              </a:lnSpc>
              <a:spcBef>
                <a:spcPts val="600"/>
              </a:spcBef>
              <a:spcAft>
                <a:spcPts val="0"/>
              </a:spcAft>
              <a:buSzPts val="1600"/>
              <a:buNone/>
              <a:defRPr>
                <a:solidFill>
                  <a:schemeClr val="lt1"/>
                </a:solidFill>
              </a:defRPr>
            </a:lvl4pPr>
            <a:lvl5pPr indent="-228600" lvl="4" marL="2286000" algn="l">
              <a:lnSpc>
                <a:spcPct val="100000"/>
              </a:lnSpc>
              <a:spcBef>
                <a:spcPts val="600"/>
              </a:spcBef>
              <a:spcAft>
                <a:spcPts val="0"/>
              </a:spcAft>
              <a:buSzPts val="1400"/>
              <a:buNone/>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Divider_green">
  <p:cSld name="SectionDivider_green">
    <p:bg>
      <p:bgPr>
        <a:solidFill>
          <a:schemeClr val="dk2"/>
        </a:solidFill>
      </p:bgPr>
    </p:bg>
    <p:spTree>
      <p:nvGrpSpPr>
        <p:cNvPr id="56" name="Shape 56"/>
        <p:cNvGrpSpPr/>
        <p:nvPr/>
      </p:nvGrpSpPr>
      <p:grpSpPr>
        <a:xfrm>
          <a:off x="0" y="0"/>
          <a:ext cx="0" cy="0"/>
          <a:chOff x="0" y="0"/>
          <a:chExt cx="0" cy="0"/>
        </a:xfrm>
      </p:grpSpPr>
      <p:pic>
        <p:nvPicPr>
          <p:cNvPr id="57" name="Google Shape;57;p33"/>
          <p:cNvPicPr preferRelativeResize="0"/>
          <p:nvPr/>
        </p:nvPicPr>
        <p:blipFill rotWithShape="1">
          <a:blip r:embed="rId2">
            <a:alphaModFix/>
          </a:blip>
          <a:srcRect b="0" l="0" r="0" t="0"/>
          <a:stretch/>
        </p:blipFill>
        <p:spPr>
          <a:xfrm>
            <a:off x="0" y="539750"/>
            <a:ext cx="11760200" cy="5778500"/>
          </a:xfrm>
          <a:prstGeom prst="rect">
            <a:avLst/>
          </a:prstGeom>
          <a:noFill/>
          <a:ln>
            <a:noFill/>
          </a:ln>
          <a:effectLst>
            <a:outerShdw blurRad="50800" rotWithShape="0" algn="tl" dir="2700000" dist="38100">
              <a:srgbClr val="000000">
                <a:alpha val="40000"/>
              </a:srgbClr>
            </a:outerShdw>
          </a:effectLst>
        </p:spPr>
      </p:pic>
      <p:sp>
        <p:nvSpPr>
          <p:cNvPr id="58" name="Google Shape;58;p33"/>
          <p:cNvSpPr txBox="1"/>
          <p:nvPr>
            <p:ph type="title"/>
          </p:nvPr>
        </p:nvSpPr>
        <p:spPr>
          <a:xfrm>
            <a:off x="990600" y="2527852"/>
            <a:ext cx="8001000" cy="664797"/>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3"/>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0" name="Google Shape;60;p33"/>
          <p:cNvSpPr txBox="1"/>
          <p:nvPr>
            <p:ph idx="1" type="body"/>
          </p:nvPr>
        </p:nvSpPr>
        <p:spPr>
          <a:xfrm>
            <a:off x="990600" y="3429000"/>
            <a:ext cx="8001000" cy="2286000"/>
          </a:xfrm>
          <a:prstGeom prst="rect">
            <a:avLst/>
          </a:prstGeom>
          <a:noFill/>
          <a:ln>
            <a:noFill/>
          </a:ln>
        </p:spPr>
        <p:txBody>
          <a:bodyPr anchorCtr="0" anchor="t" bIns="45700" lIns="45700" spcFirstLastPara="1" rIns="45700" wrap="square" tIns="45700">
            <a:normAutofit/>
          </a:bodyPr>
          <a:lstStyle>
            <a:lvl1pPr indent="-406400" lvl="0" marL="457200" algn="l">
              <a:lnSpc>
                <a:spcPct val="100000"/>
              </a:lnSpc>
              <a:spcBef>
                <a:spcPts val="600"/>
              </a:spcBef>
              <a:spcAft>
                <a:spcPts val="0"/>
              </a:spcAft>
              <a:buClr>
                <a:schemeClr val="dk1"/>
              </a:buClr>
              <a:buSzPts val="2800"/>
              <a:buChar char="▪"/>
              <a:defRPr>
                <a:solidFill>
                  <a:schemeClr val="dk1"/>
                </a:solidFill>
              </a:defRPr>
            </a:lvl1pPr>
            <a:lvl2pPr indent="-381000" lvl="1" marL="914400" algn="l">
              <a:lnSpc>
                <a:spcPct val="100000"/>
              </a:lnSpc>
              <a:spcBef>
                <a:spcPts val="600"/>
              </a:spcBef>
              <a:spcAft>
                <a:spcPts val="0"/>
              </a:spcAft>
              <a:buClr>
                <a:schemeClr val="dk1"/>
              </a:buClr>
              <a:buSzPts val="2400"/>
              <a:buChar char="▪"/>
              <a:defRPr>
                <a:solidFill>
                  <a:schemeClr val="dk1"/>
                </a:solidFill>
              </a:defRPr>
            </a:lvl2pPr>
            <a:lvl3pPr indent="-355600" lvl="2" marL="1371600" algn="l">
              <a:lnSpc>
                <a:spcPct val="100000"/>
              </a:lnSpc>
              <a:spcBef>
                <a:spcPts val="600"/>
              </a:spcBef>
              <a:spcAft>
                <a:spcPts val="0"/>
              </a:spcAft>
              <a:buClr>
                <a:schemeClr val="dk1"/>
              </a:buClr>
              <a:buSzPts val="2000"/>
              <a:buChar char="▪"/>
              <a:defRPr>
                <a:solidFill>
                  <a:schemeClr val="dk1"/>
                </a:solidFill>
              </a:defRPr>
            </a:lvl3pPr>
            <a:lvl4pPr indent="-330200" lvl="3" marL="1828800" algn="l">
              <a:lnSpc>
                <a:spcPct val="100000"/>
              </a:lnSpc>
              <a:spcBef>
                <a:spcPts val="600"/>
              </a:spcBef>
              <a:spcAft>
                <a:spcPts val="0"/>
              </a:spcAft>
              <a:buClr>
                <a:schemeClr val="dk1"/>
              </a:buClr>
              <a:buSzPts val="1600"/>
              <a:buChar char="▪"/>
              <a:defRPr>
                <a:solidFill>
                  <a:schemeClr val="dk1"/>
                </a:solidFill>
              </a:defRPr>
            </a:lvl4pPr>
            <a:lvl5pPr indent="-317500" lvl="4" marL="2286000" algn="l">
              <a:lnSpc>
                <a:spcPct val="100000"/>
              </a:lnSpc>
              <a:spcBef>
                <a:spcPts val="600"/>
              </a:spcBef>
              <a:spcAft>
                <a:spcPts val="0"/>
              </a:spcAft>
              <a:buClr>
                <a:schemeClr val="dk1"/>
              </a:buClr>
              <a:buSzPts val="1400"/>
              <a:buChar char="▪"/>
              <a:defRPr>
                <a:solidFill>
                  <a:schemeClr val="dk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pic>
        <p:nvPicPr>
          <p:cNvPr descr="eTeachNY logo" id="61" name="Google Shape;61;p33"/>
          <p:cNvPicPr preferRelativeResize="0"/>
          <p:nvPr/>
        </p:nvPicPr>
        <p:blipFill rotWithShape="1">
          <a:blip r:embed="rId3">
            <a:alphaModFix/>
          </a:blip>
          <a:srcRect b="0" l="0" r="0" t="0"/>
          <a:stretch/>
        </p:blipFill>
        <p:spPr>
          <a:xfrm>
            <a:off x="990600" y="758952"/>
            <a:ext cx="3764764" cy="12581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2column">
  <p:cSld name="Inside-2column">
    <p:spTree>
      <p:nvGrpSpPr>
        <p:cNvPr id="62" name="Shape 62"/>
        <p:cNvGrpSpPr/>
        <p:nvPr/>
      </p:nvGrpSpPr>
      <p:grpSpPr>
        <a:xfrm>
          <a:off x="0" y="0"/>
          <a:ext cx="0" cy="0"/>
          <a:chOff x="0" y="0"/>
          <a:chExt cx="0" cy="0"/>
        </a:xfrm>
      </p:grpSpPr>
      <p:sp>
        <p:nvSpPr>
          <p:cNvPr id="63" name="Google Shape;63;p34"/>
          <p:cNvSpPr txBox="1"/>
          <p:nvPr>
            <p:ph type="title"/>
          </p:nvPr>
        </p:nvSpPr>
        <p:spPr>
          <a:xfrm>
            <a:off x="0" y="533401"/>
            <a:ext cx="12192000" cy="914400"/>
          </a:xfrm>
          <a:prstGeom prst="rect">
            <a:avLst/>
          </a:prstGeom>
          <a:solidFill>
            <a:schemeClr val="accent3"/>
          </a:solidFill>
          <a:ln>
            <a:noFill/>
          </a:ln>
        </p:spPr>
        <p:txBody>
          <a:bodyPr anchorCtr="0" anchor="ctr" bIns="0" lIns="548625" spcFirstLastPara="1" rIns="548625" wrap="square" tIns="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65" name="Google Shape;65;p34"/>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66" name="Google Shape;66;p34"/>
          <p:cNvSpPr txBox="1"/>
          <p:nvPr>
            <p:ph idx="1" type="body"/>
          </p:nvPr>
        </p:nvSpPr>
        <p:spPr>
          <a:xfrm>
            <a:off x="533400" y="1676400"/>
            <a:ext cx="5334000" cy="553998"/>
          </a:xfrm>
          <a:prstGeom prst="rect">
            <a:avLst/>
          </a:prstGeom>
          <a:solidFill>
            <a:srgbClr val="3A7E36"/>
          </a:solidFill>
          <a:ln>
            <a:noFill/>
          </a:ln>
        </p:spPr>
        <p:txBody>
          <a:bodyPr anchorCtr="0" anchor="t" bIns="91425" lIns="91425" spcFirstLastPara="1" rIns="91425" wrap="square" tIns="91425">
            <a:spAutoFit/>
          </a:bodyPr>
          <a:lstStyle>
            <a:lvl1pPr indent="-228600" lvl="0" marL="457200" algn="l">
              <a:lnSpc>
                <a:spcPct val="100000"/>
              </a:lnSpc>
              <a:spcBef>
                <a:spcPts val="600"/>
              </a:spcBef>
              <a:spcAft>
                <a:spcPts val="0"/>
              </a:spcAft>
              <a:buSzPts val="2400"/>
              <a:buNone/>
              <a:defRPr sz="2400">
                <a:solidFill>
                  <a:schemeClr val="lt1"/>
                </a:solidFill>
              </a:defRPr>
            </a:lvl1pPr>
            <a:lvl2pPr indent="-228600" lvl="1" marL="914400" algn="l">
              <a:lnSpc>
                <a:spcPct val="100000"/>
              </a:lnSpc>
              <a:spcBef>
                <a:spcPts val="600"/>
              </a:spcBef>
              <a:spcAft>
                <a:spcPts val="0"/>
              </a:spcAft>
              <a:buSzPts val="2400"/>
              <a:buNone/>
              <a:defRPr/>
            </a:lvl2pPr>
            <a:lvl3pPr indent="-228600" lvl="2" marL="1371600" algn="l">
              <a:lnSpc>
                <a:spcPct val="100000"/>
              </a:lnSpc>
              <a:spcBef>
                <a:spcPts val="600"/>
              </a:spcBef>
              <a:spcAft>
                <a:spcPts val="0"/>
              </a:spcAft>
              <a:buSzPts val="2000"/>
              <a:buNone/>
              <a:defRPr/>
            </a:lvl3pPr>
            <a:lvl4pPr indent="-228600" lvl="3" marL="1828800" algn="l">
              <a:lnSpc>
                <a:spcPct val="100000"/>
              </a:lnSpc>
              <a:spcBef>
                <a:spcPts val="600"/>
              </a:spcBef>
              <a:spcAft>
                <a:spcPts val="0"/>
              </a:spcAft>
              <a:buSzPts val="1600"/>
              <a:buNone/>
              <a:defRPr/>
            </a:lvl4pPr>
            <a:lvl5pPr indent="-228600" lvl="4" marL="2286000" algn="l">
              <a:lnSpc>
                <a:spcPct val="100000"/>
              </a:lnSpc>
              <a:spcBef>
                <a:spcPts val="600"/>
              </a:spcBef>
              <a:spcAft>
                <a:spcPts val="0"/>
              </a:spcAft>
              <a:buSzPts val="1400"/>
              <a:buNone/>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34"/>
          <p:cNvSpPr txBox="1"/>
          <p:nvPr>
            <p:ph idx="2" type="body"/>
          </p:nvPr>
        </p:nvSpPr>
        <p:spPr>
          <a:xfrm>
            <a:off x="533400" y="2514600"/>
            <a:ext cx="5334000" cy="3200400"/>
          </a:xfrm>
          <a:prstGeom prst="rect">
            <a:avLst/>
          </a:prstGeom>
          <a:noFill/>
          <a:ln>
            <a:noFill/>
          </a:ln>
        </p:spPr>
        <p:txBody>
          <a:bodyPr anchorCtr="0" anchor="t" bIns="0" lIns="0" spcFirstLastPara="1" rIns="0" wrap="square" tIns="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34"/>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9" name="Google Shape;69;p34"/>
          <p:cNvSpPr txBox="1"/>
          <p:nvPr>
            <p:ph idx="3" type="body"/>
          </p:nvPr>
        </p:nvSpPr>
        <p:spPr>
          <a:xfrm>
            <a:off x="6324600" y="1676400"/>
            <a:ext cx="5334000" cy="554038"/>
          </a:xfrm>
          <a:prstGeom prst="rect">
            <a:avLst/>
          </a:prstGeom>
          <a:solidFill>
            <a:schemeClr val="dk2"/>
          </a:solidFill>
          <a:ln>
            <a:noFill/>
          </a:ln>
        </p:spPr>
        <p:txBody>
          <a:bodyPr anchorCtr="0" anchor="t" bIns="91425" lIns="91425" spcFirstLastPara="1" rIns="91425" wrap="square" tIns="91425">
            <a:spAutoFit/>
          </a:bodyPr>
          <a:lstStyle>
            <a:lvl1pPr indent="-228600" lvl="0" marL="4572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34"/>
          <p:cNvSpPr txBox="1"/>
          <p:nvPr>
            <p:ph idx="4" type="body"/>
          </p:nvPr>
        </p:nvSpPr>
        <p:spPr>
          <a:xfrm>
            <a:off x="6324600" y="2514600"/>
            <a:ext cx="5334000" cy="3200400"/>
          </a:xfrm>
          <a:prstGeom prst="rect">
            <a:avLst/>
          </a:prstGeom>
          <a:noFill/>
          <a:ln>
            <a:noFill/>
          </a:ln>
        </p:spPr>
        <p:txBody>
          <a:bodyPr anchorCtr="0" anchor="t" bIns="45700" lIns="45700" spcFirstLastPara="1" rIns="45700" wrap="square" tIns="45700">
            <a:normAutofit/>
          </a:bodyPr>
          <a:lstStyle>
            <a:lvl1pPr indent="-342900" lvl="0" marL="457200" algn="l">
              <a:lnSpc>
                <a:spcPct val="100000"/>
              </a:lnSpc>
              <a:spcBef>
                <a:spcPts val="600"/>
              </a:spcBef>
              <a:spcAft>
                <a:spcPts val="0"/>
              </a:spcAft>
              <a:buSzPts val="1800"/>
              <a:buChar char="▪"/>
              <a:defRPr/>
            </a:lvl1pPr>
            <a:lvl2pPr indent="-342900" lvl="1" marL="914400" algn="l">
              <a:lnSpc>
                <a:spcPct val="100000"/>
              </a:lnSpc>
              <a:spcBef>
                <a:spcPts val="600"/>
              </a:spcBef>
              <a:spcAft>
                <a:spcPts val="0"/>
              </a:spcAft>
              <a:buSzPts val="1800"/>
              <a:buChar char="▪"/>
              <a:defRPr/>
            </a:lvl2pPr>
            <a:lvl3pPr indent="-342900" lvl="2" marL="1371600" algn="l">
              <a:lnSpc>
                <a:spcPct val="100000"/>
              </a:lnSpc>
              <a:spcBef>
                <a:spcPts val="600"/>
              </a:spcBef>
              <a:spcAft>
                <a:spcPts val="0"/>
              </a:spcAft>
              <a:buSzPts val="1800"/>
              <a:buChar char="▪"/>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600"/>
              </a:spcBef>
              <a:spcAft>
                <a:spcPts val="0"/>
              </a:spcAft>
              <a:buSzPts val="18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1" name="Google Shape;71;p34"/>
          <p:cNvSpPr txBox="1"/>
          <p:nvPr>
            <p:ph idx="5" type="body"/>
          </p:nvPr>
        </p:nvSpPr>
        <p:spPr>
          <a:xfrm>
            <a:off x="533400" y="5791200"/>
            <a:ext cx="11125200" cy="369332"/>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600"/>
              </a:spcBef>
              <a:spcAft>
                <a:spcPts val="0"/>
              </a:spcAft>
              <a:buSzPts val="2400"/>
              <a:buNone/>
              <a:defRPr sz="2400">
                <a:solidFill>
                  <a:srgbClr val="1A5A8A"/>
                </a:solidFill>
              </a:defRPr>
            </a:lvl1pPr>
            <a:lvl2pPr indent="-228600" lvl="1" marL="914400" algn="l">
              <a:lnSpc>
                <a:spcPct val="100000"/>
              </a:lnSpc>
              <a:spcBef>
                <a:spcPts val="600"/>
              </a:spcBef>
              <a:spcAft>
                <a:spcPts val="0"/>
              </a:spcAft>
              <a:buSzPts val="2400"/>
              <a:buNone/>
              <a:defRPr>
                <a:solidFill>
                  <a:srgbClr val="1A5A8A"/>
                </a:solidFill>
              </a:defRPr>
            </a:lvl2pPr>
            <a:lvl3pPr indent="-228600" lvl="2" marL="1371600" algn="l">
              <a:lnSpc>
                <a:spcPct val="100000"/>
              </a:lnSpc>
              <a:spcBef>
                <a:spcPts val="600"/>
              </a:spcBef>
              <a:spcAft>
                <a:spcPts val="0"/>
              </a:spcAft>
              <a:buSzPts val="2000"/>
              <a:buNone/>
              <a:defRPr>
                <a:solidFill>
                  <a:srgbClr val="1A5A8A"/>
                </a:solidFill>
              </a:defRPr>
            </a:lvl3pPr>
            <a:lvl4pPr indent="-228600" lvl="3" marL="1828800" algn="l">
              <a:lnSpc>
                <a:spcPct val="100000"/>
              </a:lnSpc>
              <a:spcBef>
                <a:spcPts val="600"/>
              </a:spcBef>
              <a:spcAft>
                <a:spcPts val="0"/>
              </a:spcAft>
              <a:buSzPts val="1600"/>
              <a:buNone/>
              <a:defRPr>
                <a:solidFill>
                  <a:srgbClr val="1A5A8A"/>
                </a:solidFill>
              </a:defRPr>
            </a:lvl4pPr>
            <a:lvl5pPr indent="-228600" lvl="4" marL="2286000" algn="l">
              <a:lnSpc>
                <a:spcPct val="100000"/>
              </a:lnSpc>
              <a:spcBef>
                <a:spcPts val="600"/>
              </a:spcBef>
              <a:spcAft>
                <a:spcPts val="0"/>
              </a:spcAft>
              <a:buSzPts val="1400"/>
              <a:buNone/>
              <a:defRPr>
                <a:solidFill>
                  <a:srgbClr val="1A5A8A"/>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ide_ImageWithSidebar">
  <p:cSld name="Inside_ImageWithSidebar">
    <p:spTree>
      <p:nvGrpSpPr>
        <p:cNvPr id="72" name="Shape 72"/>
        <p:cNvGrpSpPr/>
        <p:nvPr/>
      </p:nvGrpSpPr>
      <p:grpSpPr>
        <a:xfrm>
          <a:off x="0" y="0"/>
          <a:ext cx="0" cy="0"/>
          <a:chOff x="0" y="0"/>
          <a:chExt cx="0" cy="0"/>
        </a:xfrm>
      </p:grpSpPr>
      <p:sp>
        <p:nvSpPr>
          <p:cNvPr id="73" name="Google Shape;73;p35"/>
          <p:cNvSpPr/>
          <p:nvPr>
            <p:ph idx="2" type="pic"/>
          </p:nvPr>
        </p:nvSpPr>
        <p:spPr>
          <a:xfrm>
            <a:off x="0" y="533400"/>
            <a:ext cx="12192000" cy="6324600"/>
          </a:xfrm>
          <a:prstGeom prst="rect">
            <a:avLst/>
          </a:prstGeom>
          <a:noFill/>
          <a:ln>
            <a:noFill/>
          </a:ln>
        </p:spPr>
        <p:txBody>
          <a:bodyPr anchorCtr="0" anchor="t" bIns="45700" lIns="45700" spcFirstLastPara="1" rIns="45700" wrap="square" tIns="45700">
            <a:normAutofit/>
          </a:bodyPr>
          <a:lstStyle>
            <a:lvl1pPr lvl="0" marR="0" rtl="0" algn="l">
              <a:lnSpc>
                <a:spcPct val="100000"/>
              </a:lnSpc>
              <a:spcBef>
                <a:spcPts val="600"/>
              </a:spcBef>
              <a:spcAft>
                <a:spcPts val="0"/>
              </a:spcAft>
              <a:buClr>
                <a:srgbClr val="3A7E36"/>
              </a:buClr>
              <a:buSzPts val="2800"/>
              <a:buFont typeface="Noto Sans Symbols"/>
              <a:buNone/>
              <a:defRPr b="0" i="0" sz="2800" u="none" cap="none" strike="noStrike">
                <a:solidFill>
                  <a:schemeClr val="dk1"/>
                </a:solidFill>
                <a:latin typeface="Arial"/>
                <a:ea typeface="Arial"/>
                <a:cs typeface="Arial"/>
                <a:sym typeface="Arial"/>
              </a:defRPr>
            </a:lvl1pPr>
            <a:lvl2pPr lvl="1" marR="0" rtl="0" algn="l">
              <a:lnSpc>
                <a:spcPct val="100000"/>
              </a:lnSpc>
              <a:spcBef>
                <a:spcPts val="600"/>
              </a:spcBef>
              <a:spcAft>
                <a:spcPts val="0"/>
              </a:spcAft>
              <a:buClr>
                <a:schemeClr val="dk2"/>
              </a:buClr>
              <a:buSzPts val="2400"/>
              <a:buFont typeface="Noto Sans Symbols"/>
              <a:buChar char="▪"/>
              <a:defRPr b="0" i="0" sz="2400" u="none" cap="none" strike="noStrike">
                <a:solidFill>
                  <a:schemeClr val="dk1"/>
                </a:solidFill>
                <a:latin typeface="Arial"/>
                <a:ea typeface="Arial"/>
                <a:cs typeface="Arial"/>
                <a:sym typeface="Arial"/>
              </a:defRPr>
            </a:lvl2pPr>
            <a:lvl3pPr lvl="2" marR="0" rtl="0" algn="l">
              <a:lnSpc>
                <a:spcPct val="100000"/>
              </a:lnSpc>
              <a:spcBef>
                <a:spcPts val="600"/>
              </a:spcBef>
              <a:spcAft>
                <a:spcPts val="0"/>
              </a:spcAft>
              <a:buClr>
                <a:srgbClr val="3A7E36"/>
              </a:buClr>
              <a:buSzPts val="2000"/>
              <a:buFont typeface="Noto Sans Symbols"/>
              <a:buChar char="▪"/>
              <a:defRPr b="0" i="0" sz="2000" u="none" cap="none" strike="noStrike">
                <a:solidFill>
                  <a:schemeClr val="dk1"/>
                </a:solidFill>
                <a:latin typeface="Arial"/>
                <a:ea typeface="Arial"/>
                <a:cs typeface="Arial"/>
                <a:sym typeface="Arial"/>
              </a:defRPr>
            </a:lvl3pPr>
            <a:lvl4pPr lvl="3" marR="0" rtl="0" algn="l">
              <a:lnSpc>
                <a:spcPct val="100000"/>
              </a:lnSpc>
              <a:spcBef>
                <a:spcPts val="60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lvl="4" marR="0" rtl="0" algn="l">
              <a:lnSpc>
                <a:spcPct val="100000"/>
              </a:lnSpc>
              <a:spcBef>
                <a:spcPts val="600"/>
              </a:spcBef>
              <a:spcAft>
                <a:spcPts val="0"/>
              </a:spcAft>
              <a:buClr>
                <a:srgbClr val="3A7E36"/>
              </a:buClr>
              <a:buSzPts val="1400"/>
              <a:buFont typeface="Noto Sans Symbols"/>
              <a:buChar char="▪"/>
              <a:defRPr b="0" i="0" sz="1400" u="none" cap="none" strike="noStrike">
                <a:solidFill>
                  <a:schemeClr val="dk1"/>
                </a:solidFill>
                <a:latin typeface="Arial"/>
                <a:ea typeface="Arial"/>
                <a:cs typeface="Arial"/>
                <a:sym typeface="Arial"/>
              </a:defRPr>
            </a:lvl5pPr>
            <a:lvl6pPr lvl="5"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74" name="Google Shape;74;p35"/>
          <p:cNvSpPr txBox="1"/>
          <p:nvPr>
            <p:ph type="title"/>
          </p:nvPr>
        </p:nvSpPr>
        <p:spPr>
          <a:xfrm>
            <a:off x="7239000" y="1063752"/>
            <a:ext cx="4419600" cy="1623846"/>
          </a:xfrm>
          <a:prstGeom prst="rect">
            <a:avLst/>
          </a:prstGeom>
          <a:solidFill>
            <a:srgbClr val="2379B8"/>
          </a:solidFill>
          <a:ln>
            <a:noFill/>
          </a:ln>
        </p:spPr>
        <p:txBody>
          <a:bodyPr anchorCtr="0" anchor="ctr" bIns="274300" lIns="274300" spcFirstLastPara="1" rIns="274300" wrap="square" tIns="27430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5"/>
          <p:cNvSpPr txBox="1"/>
          <p:nvPr>
            <p:ph idx="1" type="body"/>
          </p:nvPr>
        </p:nvSpPr>
        <p:spPr>
          <a:xfrm>
            <a:off x="7239000" y="2687598"/>
            <a:ext cx="4419600" cy="3408402"/>
          </a:xfrm>
          <a:prstGeom prst="rect">
            <a:avLst/>
          </a:prstGeom>
          <a:solidFill>
            <a:srgbClr val="2379B8"/>
          </a:solidFill>
          <a:ln>
            <a:noFill/>
          </a:ln>
        </p:spPr>
        <p:txBody>
          <a:bodyPr anchorCtr="0" anchor="t" bIns="274300" lIns="274300" spcFirstLastPara="1" rIns="274300" wrap="square" tIns="274300">
            <a:normAutofit/>
          </a:bodyPr>
          <a:lstStyle>
            <a:lvl1pPr indent="-406400" lvl="0" marL="457200" algn="l">
              <a:lnSpc>
                <a:spcPct val="100000"/>
              </a:lnSpc>
              <a:spcBef>
                <a:spcPts val="600"/>
              </a:spcBef>
              <a:spcAft>
                <a:spcPts val="0"/>
              </a:spcAft>
              <a:buClr>
                <a:schemeClr val="lt1"/>
              </a:buClr>
              <a:buSzPts val="2800"/>
              <a:buChar char="▪"/>
              <a:defRPr>
                <a:solidFill>
                  <a:schemeClr val="lt1"/>
                </a:solidFill>
              </a:defRPr>
            </a:lvl1pPr>
            <a:lvl2pPr indent="-381000" lvl="1" marL="914400" algn="l">
              <a:lnSpc>
                <a:spcPct val="100000"/>
              </a:lnSpc>
              <a:spcBef>
                <a:spcPts val="600"/>
              </a:spcBef>
              <a:spcAft>
                <a:spcPts val="0"/>
              </a:spcAft>
              <a:buClr>
                <a:schemeClr val="lt1"/>
              </a:buClr>
              <a:buSzPts val="2400"/>
              <a:buChar char="▪"/>
              <a:defRPr>
                <a:solidFill>
                  <a:schemeClr val="lt1"/>
                </a:solidFill>
              </a:defRPr>
            </a:lvl2pPr>
            <a:lvl3pPr indent="-355600" lvl="2" marL="1371600" algn="l">
              <a:lnSpc>
                <a:spcPct val="100000"/>
              </a:lnSpc>
              <a:spcBef>
                <a:spcPts val="600"/>
              </a:spcBef>
              <a:spcAft>
                <a:spcPts val="0"/>
              </a:spcAft>
              <a:buClr>
                <a:schemeClr val="lt1"/>
              </a:buClr>
              <a:buSzPts val="2000"/>
              <a:buChar char="▪"/>
              <a:defRPr>
                <a:solidFill>
                  <a:schemeClr val="lt1"/>
                </a:solidFill>
              </a:defRPr>
            </a:lvl3pPr>
            <a:lvl4pPr indent="-330200" lvl="3" marL="1828800" algn="l">
              <a:lnSpc>
                <a:spcPct val="100000"/>
              </a:lnSpc>
              <a:spcBef>
                <a:spcPts val="600"/>
              </a:spcBef>
              <a:spcAft>
                <a:spcPts val="0"/>
              </a:spcAft>
              <a:buClr>
                <a:schemeClr val="lt1"/>
              </a:buClr>
              <a:buSzPts val="1600"/>
              <a:buChar char="▪"/>
              <a:defRPr>
                <a:solidFill>
                  <a:schemeClr val="lt1"/>
                </a:solidFill>
              </a:defRPr>
            </a:lvl4pPr>
            <a:lvl5pPr indent="-317500" lvl="4" marL="2286000" algn="l">
              <a:lnSpc>
                <a:spcPct val="100000"/>
              </a:lnSpc>
              <a:spcBef>
                <a:spcPts val="600"/>
              </a:spcBef>
              <a:spcAft>
                <a:spcPts val="0"/>
              </a:spcAft>
              <a:buClr>
                <a:schemeClr val="lt1"/>
              </a:buClr>
              <a:buSzPts val="1400"/>
              <a:buChar char="▪"/>
              <a:defRPr>
                <a:solidFill>
                  <a:schemeClr val="lt1"/>
                </a:solidFill>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6" name="Google Shape;76;p35"/>
          <p:cNvSpPr/>
          <p:nvPr/>
        </p:nvSpPr>
        <p:spPr>
          <a:xfrm>
            <a:off x="0" y="0"/>
            <a:ext cx="12192000" cy="533400"/>
          </a:xfrm>
          <a:prstGeom prst="rect">
            <a:avLst/>
          </a:prstGeom>
          <a:solidFill>
            <a:srgbClr val="4EA848"/>
          </a:solidFill>
          <a:ln>
            <a:noFill/>
          </a:ln>
        </p:spPr>
        <p:txBody>
          <a:bodyPr anchorCtr="0" anchor="ctr" bIns="182875"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EA848"/>
              </a:solidFill>
              <a:highlight>
                <a:srgbClr val="4EA848"/>
              </a:highlight>
              <a:latin typeface="Arial"/>
              <a:ea typeface="Arial"/>
              <a:cs typeface="Arial"/>
              <a:sym typeface="Arial"/>
            </a:endParaRPr>
          </a:p>
        </p:txBody>
      </p:sp>
      <p:pic>
        <p:nvPicPr>
          <p:cNvPr id="77" name="Google Shape;77;p35"/>
          <p:cNvPicPr preferRelativeResize="0"/>
          <p:nvPr/>
        </p:nvPicPr>
        <p:blipFill rotWithShape="1">
          <a:blip r:embed="rId2">
            <a:alphaModFix/>
          </a:blip>
          <a:srcRect b="0" l="0" r="0" t="0"/>
          <a:stretch/>
        </p:blipFill>
        <p:spPr>
          <a:xfrm>
            <a:off x="0" y="0"/>
            <a:ext cx="10710523" cy="530352"/>
          </a:xfrm>
          <a:prstGeom prst="rect">
            <a:avLst/>
          </a:prstGeom>
          <a:noFill/>
          <a:ln>
            <a:noFill/>
          </a:ln>
          <a:effectLst>
            <a:outerShdw blurRad="50800" rotWithShape="0" algn="tl" dir="2700000" dist="38100">
              <a:srgbClr val="000000">
                <a:alpha val="40000"/>
              </a:srgbClr>
            </a:outerShdw>
          </a:effectLst>
        </p:spPr>
      </p:pic>
      <p:sp>
        <p:nvSpPr>
          <p:cNvPr id="78" name="Google Shape;78;p3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idx="1" type="body"/>
          </p:nvPr>
        </p:nvSpPr>
        <p:spPr>
          <a:xfrm>
            <a:off x="533400" y="1676400"/>
            <a:ext cx="11125200" cy="4648199"/>
          </a:xfrm>
          <a:prstGeom prst="rect">
            <a:avLst/>
          </a:prstGeom>
          <a:noFill/>
          <a:ln>
            <a:noFill/>
          </a:ln>
        </p:spPr>
        <p:txBody>
          <a:bodyPr anchorCtr="0" anchor="t" bIns="45700" lIns="45700" spcFirstLastPara="1" rIns="45700" wrap="square" tIns="45700">
            <a:normAutofit/>
          </a:bodyPr>
          <a:lstStyle>
            <a:lvl1pPr indent="-406400" lvl="0" marL="457200" marR="0" rtl="0" algn="l">
              <a:lnSpc>
                <a:spcPct val="100000"/>
              </a:lnSpc>
              <a:spcBef>
                <a:spcPts val="600"/>
              </a:spcBef>
              <a:spcAft>
                <a:spcPts val="0"/>
              </a:spcAft>
              <a:buClr>
                <a:srgbClr val="3A7E36"/>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600"/>
              </a:spcBef>
              <a:spcAft>
                <a:spcPts val="0"/>
              </a:spcAft>
              <a:buClr>
                <a:schemeClr val="dk2"/>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600"/>
              </a:spcBef>
              <a:spcAft>
                <a:spcPts val="0"/>
              </a:spcAft>
              <a:buClr>
                <a:srgbClr val="3A7E36"/>
              </a:buClr>
              <a:buSzPts val="2000"/>
              <a:buFont typeface="Noto Sans Symbols"/>
              <a:buChar char="▪"/>
              <a:defRPr b="0" i="0" sz="2000" u="none" cap="none" strike="noStrike">
                <a:solidFill>
                  <a:schemeClr val="dk1"/>
                </a:solidFill>
                <a:latin typeface="Arial"/>
                <a:ea typeface="Arial"/>
                <a:cs typeface="Arial"/>
                <a:sym typeface="Arial"/>
              </a:defRPr>
            </a:lvl3pPr>
            <a:lvl4pPr indent="-330200" lvl="3" marL="1828800" marR="0" rtl="0" algn="l">
              <a:lnSpc>
                <a:spcPct val="100000"/>
              </a:lnSpc>
              <a:spcBef>
                <a:spcPts val="600"/>
              </a:spcBef>
              <a:spcAft>
                <a:spcPts val="0"/>
              </a:spcAft>
              <a:buClr>
                <a:schemeClr val="dk2"/>
              </a:buClr>
              <a:buSzPts val="1600"/>
              <a:buFont typeface="Noto Sans Symbols"/>
              <a:buChar char="▪"/>
              <a:defRPr b="0" i="0" sz="1600" u="none" cap="none" strike="noStrike">
                <a:solidFill>
                  <a:schemeClr val="dk1"/>
                </a:solidFill>
                <a:latin typeface="Arial"/>
                <a:ea typeface="Arial"/>
                <a:cs typeface="Arial"/>
                <a:sym typeface="Arial"/>
              </a:defRPr>
            </a:lvl4pPr>
            <a:lvl5pPr indent="-317500" lvl="4" marL="2286000" marR="0" rtl="0" algn="l">
              <a:lnSpc>
                <a:spcPct val="100000"/>
              </a:lnSpc>
              <a:spcBef>
                <a:spcPts val="600"/>
              </a:spcBef>
              <a:spcAft>
                <a:spcPts val="0"/>
              </a:spcAft>
              <a:buClr>
                <a:srgbClr val="3A7E36"/>
              </a:buClr>
              <a:buSzPts val="1400"/>
              <a:buFont typeface="Noto Sans Symbols"/>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6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9pPr>
          </a:lstStyle>
          <a:p/>
        </p:txBody>
      </p:sp>
      <p:sp>
        <p:nvSpPr>
          <p:cNvPr id="11" name="Google Shape;11;p26"/>
          <p:cNvSpPr txBox="1"/>
          <p:nvPr>
            <p:ph type="title"/>
          </p:nvPr>
        </p:nvSpPr>
        <p:spPr>
          <a:xfrm>
            <a:off x="0" y="533401"/>
            <a:ext cx="12192000" cy="914400"/>
          </a:xfrm>
          <a:prstGeom prst="rect">
            <a:avLst/>
          </a:prstGeom>
          <a:noFill/>
          <a:ln>
            <a:noFill/>
          </a:ln>
        </p:spPr>
        <p:txBody>
          <a:bodyPr anchorCtr="0" anchor="ctr" bIns="0" lIns="548625" spcFirstLastPara="1" rIns="548625" wrap="square" tIns="0">
            <a:normAutofit/>
          </a:bodyPr>
          <a:lstStyle>
            <a:lvl1pPr lvl="0" marR="0" rtl="0" algn="l">
              <a:lnSpc>
                <a:spcPct val="9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6"/>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000"/>
              <a:buFont typeface="Arial"/>
              <a:buNone/>
              <a:defRPr b="0" i="0" sz="10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guide id="7" orient="horz" pos="1056">
          <p15:clr>
            <a:srgbClr val="F26B43"/>
          </p15:clr>
        </p15:guide>
        <p15:guide id="8" orient="horz" pos="1584">
          <p15:clr>
            <a:srgbClr val="F26B43"/>
          </p15:clr>
        </p15:guide>
        <p15:guide id="9" orient="horz" pos="3600">
          <p15:clr>
            <a:srgbClr val="F26B43"/>
          </p15:clr>
        </p15:guide>
        <p15:guide id="10" pos="3984">
          <p15:clr>
            <a:srgbClr val="F26B43"/>
          </p15:clr>
        </p15:guide>
        <p15:guide id="11" pos="3696">
          <p15:clr>
            <a:srgbClr val="F26B43"/>
          </p15:clr>
        </p15:guide>
        <p15:guide id="12" pos="2016">
          <p15:clr>
            <a:srgbClr val="F26B43"/>
          </p15:clr>
        </p15:guide>
        <p15:guide id="13" pos="5664">
          <p15:clr>
            <a:srgbClr val="F26B43"/>
          </p15:clr>
        </p15:guide>
        <p15:guide id="14" orient="horz" pos="3648">
          <p15:clr>
            <a:srgbClr val="F26B43"/>
          </p15:clr>
        </p15:guide>
        <p15:guide id="15" pos="6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RrJlhu0y3Lc" TargetMode="Externa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43.png"/><Relationship Id="rId5"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www.eteachny.org/" TargetMode="External"/><Relationship Id="rId4" Type="http://schemas.openxmlformats.org/officeDocument/2006/relationships/image" Target="../media/image4.png"/><Relationship Id="rId5"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8.png"/><Relationship Id="rId5" Type="http://schemas.openxmlformats.org/officeDocument/2006/relationships/image" Target="../media/image23.png"/><Relationship Id="rId6"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5.png"/><Relationship Id="rId5" Type="http://schemas.openxmlformats.org/officeDocument/2006/relationships/image" Target="../media/image24.png"/><Relationship Id="rId6"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7.png"/><Relationship Id="rId5" Type="http://schemas.openxmlformats.org/officeDocument/2006/relationships/image" Target="../media/image27.png"/><Relationship Id="rId6"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8.jpg"/><Relationship Id="rId4" Type="http://schemas.openxmlformats.org/officeDocument/2006/relationships/image" Target="../media/image34.jpg"/><Relationship Id="rId5"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
          <p:cNvSpPr txBox="1"/>
          <p:nvPr>
            <p:ph type="ctrTitle"/>
          </p:nvPr>
        </p:nvSpPr>
        <p:spPr>
          <a:xfrm>
            <a:off x="5181600" y="3428999"/>
            <a:ext cx="6477000" cy="1495794"/>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5400"/>
              <a:buFont typeface="Arial"/>
              <a:buNone/>
            </a:pPr>
            <a:r>
              <a:rPr lang="en-US">
                <a:solidFill>
                  <a:schemeClr val="lt1"/>
                </a:solidFill>
              </a:rPr>
              <a:t>FAMILIES </a:t>
            </a:r>
            <a:br>
              <a:rPr lang="en-US">
                <a:solidFill>
                  <a:schemeClr val="lt1"/>
                </a:solidFill>
              </a:rPr>
            </a:br>
            <a:r>
              <a:rPr lang="en-US">
                <a:solidFill>
                  <a:schemeClr val="lt1"/>
                </a:solidFill>
              </a:rPr>
              <a:t>AS PARTNERS</a:t>
            </a:r>
            <a:endParaRPr b="0" sz="3600">
              <a:solidFill>
                <a:schemeClr val="lt1"/>
              </a:solidFill>
            </a:endParaRPr>
          </a:p>
        </p:txBody>
      </p:sp>
      <p:sp>
        <p:nvSpPr>
          <p:cNvPr id="98" name="Google Shape;98;p1"/>
          <p:cNvSpPr txBox="1"/>
          <p:nvPr>
            <p:ph idx="1" type="body"/>
          </p:nvPr>
        </p:nvSpPr>
        <p:spPr>
          <a:xfrm>
            <a:off x="5193671" y="5062717"/>
            <a:ext cx="6465000" cy="738900"/>
          </a:xfrm>
          <a:prstGeom prst="rect">
            <a:avLst/>
          </a:prstGeom>
          <a:noFill/>
          <a:ln>
            <a:noFill/>
          </a:ln>
        </p:spPr>
        <p:txBody>
          <a:bodyPr anchorCtr="0" anchor="b" bIns="0" lIns="0" spcFirstLastPara="1" rIns="0" wrap="square" tIns="0">
            <a:spAutoFit/>
          </a:bodyPr>
          <a:lstStyle/>
          <a:p>
            <a:pPr indent="0" lvl="0" marL="0" rtl="0" algn="l">
              <a:lnSpc>
                <a:spcPct val="100000"/>
              </a:lnSpc>
              <a:spcBef>
                <a:spcPts val="0"/>
              </a:spcBef>
              <a:spcAft>
                <a:spcPts val="0"/>
              </a:spcAft>
              <a:buSzPts val="2400"/>
              <a:buNone/>
            </a:pPr>
            <a:r>
              <a:rPr lang="en-US">
                <a:solidFill>
                  <a:schemeClr val="lt1"/>
                </a:solidFill>
              </a:rPr>
              <a:t>A ROUNDTABLE DISCUSSION  </a:t>
            </a:r>
            <a:endParaRPr>
              <a:solidFill>
                <a:schemeClr val="lt1"/>
              </a:solidFill>
            </a:endParaRPr>
          </a:p>
          <a:p>
            <a:pPr indent="0" lvl="0" marL="0" rtl="0" algn="l">
              <a:lnSpc>
                <a:spcPct val="100000"/>
              </a:lnSpc>
              <a:spcBef>
                <a:spcPts val="0"/>
              </a:spcBef>
              <a:spcAft>
                <a:spcPts val="0"/>
              </a:spcAft>
              <a:buSzPts val="2400"/>
              <a:buNone/>
            </a:pPr>
            <a:r>
              <a:rPr b="1" lang="en-US">
                <a:solidFill>
                  <a:schemeClr val="lt1"/>
                </a:solidFill>
              </a:rPr>
              <a:t>SESSION 6</a:t>
            </a:r>
            <a:endParaRPr/>
          </a:p>
        </p:txBody>
      </p:sp>
      <p:pic>
        <p:nvPicPr>
          <p:cNvPr descr="Mother and daughter with tablet" id="99" name="Google Shape;99;p1"/>
          <p:cNvPicPr preferRelativeResize="0"/>
          <p:nvPr/>
        </p:nvPicPr>
        <p:blipFill rotWithShape="1">
          <a:blip r:embed="rId3">
            <a:alphaModFix/>
          </a:blip>
          <a:srcRect b="0" l="0" r="0" t="0"/>
          <a:stretch/>
        </p:blipFill>
        <p:spPr>
          <a:xfrm>
            <a:off x="381000" y="3743693"/>
            <a:ext cx="4157387" cy="2362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0"/>
          <p:cNvSpPr txBox="1"/>
          <p:nvPr>
            <p:ph type="title"/>
          </p:nvPr>
        </p:nvSpPr>
        <p:spPr>
          <a:xfrm>
            <a:off x="990600" y="2527852"/>
            <a:ext cx="4876800" cy="1329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800"/>
              <a:buFont typeface="Arial"/>
              <a:buNone/>
            </a:pPr>
            <a:r>
              <a:rPr lang="en-US"/>
              <a:t>Let’s </a:t>
            </a:r>
            <a:br>
              <a:rPr lang="en-US"/>
            </a:br>
            <a:r>
              <a:rPr b="1" lang="en-US"/>
              <a:t>Review</a:t>
            </a:r>
            <a:endParaRPr/>
          </a:p>
        </p:txBody>
      </p:sp>
      <p:sp>
        <p:nvSpPr>
          <p:cNvPr id="210" name="Google Shape;210;p10"/>
          <p:cNvSpPr txBox="1"/>
          <p:nvPr>
            <p:ph idx="1" type="body"/>
          </p:nvPr>
        </p:nvSpPr>
        <p:spPr>
          <a:xfrm>
            <a:off x="990600" y="4267200"/>
            <a:ext cx="4876800" cy="14478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SzPts val="2800"/>
              <a:buNone/>
            </a:pPr>
            <a:r>
              <a:rPr lang="en-US"/>
              <a:t>How to use the families as partners resources</a:t>
            </a:r>
            <a:endParaRPr/>
          </a:p>
        </p:txBody>
      </p:sp>
      <p:sp>
        <p:nvSpPr>
          <p:cNvPr id="211" name="Google Shape;211;p1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pSp>
        <p:nvGrpSpPr>
          <p:cNvPr descr="Computer graphic with eTeachNY website image" id="212" name="Google Shape;212;p10"/>
          <p:cNvGrpSpPr/>
          <p:nvPr/>
        </p:nvGrpSpPr>
        <p:grpSpPr>
          <a:xfrm>
            <a:off x="6071260" y="1817068"/>
            <a:ext cx="4028957" cy="3223864"/>
            <a:chOff x="7315200" y="3631827"/>
            <a:chExt cx="4028957" cy="3223864"/>
          </a:xfrm>
        </p:grpSpPr>
        <p:pic>
          <p:nvPicPr>
            <p:cNvPr descr="computer monitor illustration" id="213" name="Google Shape;213;p10"/>
            <p:cNvPicPr preferRelativeResize="0"/>
            <p:nvPr/>
          </p:nvPicPr>
          <p:blipFill rotWithShape="1">
            <a:blip r:embed="rId3">
              <a:alphaModFix/>
            </a:blip>
            <a:srcRect b="0" l="0" r="0" t="0"/>
            <a:stretch/>
          </p:blipFill>
          <p:spPr>
            <a:xfrm>
              <a:off x="7315200" y="3631827"/>
              <a:ext cx="4028957" cy="3223864"/>
            </a:xfrm>
            <a:prstGeom prst="rect">
              <a:avLst/>
            </a:prstGeom>
            <a:noFill/>
            <a:ln>
              <a:noFill/>
            </a:ln>
            <a:effectLst>
              <a:outerShdw blurRad="50800" rotWithShape="0" algn="br" dir="13500000" dist="38100">
                <a:srgbClr val="000000">
                  <a:alpha val="40000"/>
                </a:srgbClr>
              </a:outerShdw>
            </a:effectLst>
          </p:spPr>
        </p:pic>
        <p:pic>
          <p:nvPicPr>
            <p:cNvPr descr="screen capture of eTEACHNY website home page" id="214" name="Google Shape;214;p10"/>
            <p:cNvPicPr preferRelativeResize="0"/>
            <p:nvPr/>
          </p:nvPicPr>
          <p:blipFill rotWithShape="1">
            <a:blip r:embed="rId4">
              <a:alphaModFix/>
            </a:blip>
            <a:srcRect b="0" l="0" r="0" t="0"/>
            <a:stretch/>
          </p:blipFill>
          <p:spPr>
            <a:xfrm>
              <a:off x="7423597" y="3748604"/>
              <a:ext cx="3812163" cy="2099375"/>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e06fc72406_0_0"/>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Sessions 1-5 Resources</a:t>
            </a:r>
            <a:endParaRPr/>
          </a:p>
        </p:txBody>
      </p:sp>
      <p:sp>
        <p:nvSpPr>
          <p:cNvPr id="221" name="Google Shape;221;ge06fc72406_0_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222" name="Google Shape;222;ge06fc72406_0_0"/>
          <p:cNvSpPr txBox="1"/>
          <p:nvPr>
            <p:ph idx="1" type="body"/>
          </p:nvPr>
        </p:nvSpPr>
        <p:spPr>
          <a:xfrm>
            <a:off x="1066800" y="5821628"/>
            <a:ext cx="10058400" cy="492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3200"/>
              <a:buNone/>
            </a:pPr>
            <a:r>
              <a:rPr lang="en-US"/>
              <a:t>https://www.eteachny.org/families-as-partners/</a:t>
            </a:r>
            <a:endParaRPr/>
          </a:p>
        </p:txBody>
      </p:sp>
      <p:grpSp>
        <p:nvGrpSpPr>
          <p:cNvPr descr="Computer graphic with eTeachNY website image" id="223" name="Google Shape;223;ge06fc72406_0_0"/>
          <p:cNvGrpSpPr/>
          <p:nvPr/>
        </p:nvGrpSpPr>
        <p:grpSpPr>
          <a:xfrm>
            <a:off x="7355530" y="2104744"/>
            <a:ext cx="4028957" cy="3223864"/>
            <a:chOff x="7315200" y="3631827"/>
            <a:chExt cx="4028957" cy="3223864"/>
          </a:xfrm>
        </p:grpSpPr>
        <p:pic>
          <p:nvPicPr>
            <p:cNvPr descr="computer monitor illustration" id="224" name="Google Shape;224;ge06fc72406_0_0"/>
            <p:cNvPicPr preferRelativeResize="0"/>
            <p:nvPr/>
          </p:nvPicPr>
          <p:blipFill rotWithShape="1">
            <a:blip r:embed="rId3">
              <a:alphaModFix/>
            </a:blip>
            <a:srcRect b="0" l="0" r="0" t="0"/>
            <a:stretch/>
          </p:blipFill>
          <p:spPr>
            <a:xfrm>
              <a:off x="7315200" y="3631827"/>
              <a:ext cx="4028957" cy="3223864"/>
            </a:xfrm>
            <a:prstGeom prst="rect">
              <a:avLst/>
            </a:prstGeom>
            <a:noFill/>
            <a:ln>
              <a:noFill/>
            </a:ln>
            <a:effectLst>
              <a:outerShdw blurRad="50800" rotWithShape="0" algn="br" dir="13500000" dist="38100">
                <a:srgbClr val="000000">
                  <a:alpha val="40000"/>
                </a:srgbClr>
              </a:outerShdw>
            </a:effectLst>
          </p:spPr>
        </p:pic>
        <p:pic>
          <p:nvPicPr>
            <p:cNvPr descr="screen capture of eTEACHNY website home page" id="225" name="Google Shape;225;ge06fc72406_0_0"/>
            <p:cNvPicPr preferRelativeResize="0"/>
            <p:nvPr/>
          </p:nvPicPr>
          <p:blipFill rotWithShape="1">
            <a:blip r:embed="rId4">
              <a:alphaModFix/>
            </a:blip>
            <a:srcRect b="0" l="0" r="0" t="0"/>
            <a:stretch/>
          </p:blipFill>
          <p:spPr>
            <a:xfrm>
              <a:off x="7423597" y="3748604"/>
              <a:ext cx="3812163" cy="2099375"/>
            </a:xfrm>
            <a:prstGeom prst="rect">
              <a:avLst/>
            </a:prstGeom>
            <a:noFill/>
            <a:ln>
              <a:noFill/>
            </a:ln>
          </p:spPr>
        </p:pic>
      </p:grpSp>
      <p:sp>
        <p:nvSpPr>
          <p:cNvPr id="226" name="Google Shape;226;ge06fc72406_0_0"/>
          <p:cNvSpPr txBox="1"/>
          <p:nvPr>
            <p:ph idx="2" type="body"/>
          </p:nvPr>
        </p:nvSpPr>
        <p:spPr>
          <a:xfrm>
            <a:off x="1066800" y="2025601"/>
            <a:ext cx="5638800" cy="3925200"/>
          </a:xfrm>
          <a:prstGeom prst="rect">
            <a:avLst/>
          </a:prstGeom>
          <a:noFill/>
          <a:ln>
            <a:noFill/>
          </a:ln>
        </p:spPr>
        <p:txBody>
          <a:bodyPr anchorCtr="0" anchor="t" bIns="0" lIns="0" spcFirstLastPara="1" rIns="0" wrap="square" tIns="0">
            <a:normAutofit fontScale="92500" lnSpcReduction="20000"/>
          </a:bodyPr>
          <a:lstStyle/>
          <a:p>
            <a:pPr indent="-215265" lvl="0" marL="228600" rtl="0" algn="l">
              <a:lnSpc>
                <a:spcPct val="100000"/>
              </a:lnSpc>
              <a:spcBef>
                <a:spcPts val="0"/>
              </a:spcBef>
              <a:spcAft>
                <a:spcPts val="0"/>
              </a:spcAft>
              <a:buSzPct val="100000"/>
              <a:buChar char="▪"/>
            </a:pPr>
            <a:r>
              <a:rPr lang="en-US"/>
              <a:t>Overview Video</a:t>
            </a:r>
            <a:endParaRPr/>
          </a:p>
          <a:p>
            <a:pPr indent="-215265" lvl="0" marL="228600" rtl="0" algn="l">
              <a:lnSpc>
                <a:spcPct val="100000"/>
              </a:lnSpc>
              <a:spcBef>
                <a:spcPts val="0"/>
              </a:spcBef>
              <a:spcAft>
                <a:spcPts val="0"/>
              </a:spcAft>
              <a:buSzPct val="100000"/>
              <a:buChar char="▪"/>
            </a:pPr>
            <a:r>
              <a:rPr lang="en-US"/>
              <a:t>Assessment Workbook</a:t>
            </a:r>
            <a:endParaRPr/>
          </a:p>
          <a:p>
            <a:pPr indent="-50800" lvl="0" marL="228600" rtl="0" algn="l">
              <a:lnSpc>
                <a:spcPct val="100000"/>
              </a:lnSpc>
              <a:spcBef>
                <a:spcPts val="0"/>
              </a:spcBef>
              <a:spcAft>
                <a:spcPts val="0"/>
              </a:spcAft>
              <a:buSzPct val="100000"/>
              <a:buNone/>
            </a:pPr>
            <a:r>
              <a:t/>
            </a:r>
            <a:endParaRPr/>
          </a:p>
          <a:p>
            <a:pPr indent="-215265" lvl="0" marL="228600" rtl="0" algn="l">
              <a:lnSpc>
                <a:spcPct val="100000"/>
              </a:lnSpc>
              <a:spcBef>
                <a:spcPts val="0"/>
              </a:spcBef>
              <a:spcAft>
                <a:spcPts val="0"/>
              </a:spcAft>
              <a:buSzPct val="100000"/>
              <a:buChar char="▪"/>
            </a:pPr>
            <a:r>
              <a:rPr lang="en-US"/>
              <a:t>Resource Outline</a:t>
            </a:r>
            <a:endParaRPr/>
          </a:p>
          <a:p>
            <a:pPr indent="-215265" lvl="0" marL="228600" rtl="0" algn="l">
              <a:lnSpc>
                <a:spcPct val="100000"/>
              </a:lnSpc>
              <a:spcBef>
                <a:spcPts val="0"/>
              </a:spcBef>
              <a:spcAft>
                <a:spcPts val="0"/>
              </a:spcAft>
              <a:buSzPct val="100000"/>
              <a:buChar char="▪"/>
            </a:pPr>
            <a:r>
              <a:rPr lang="en-US"/>
              <a:t>Action Toolkit</a:t>
            </a:r>
            <a:endParaRPr/>
          </a:p>
          <a:p>
            <a:pPr indent="-215265" lvl="1" marL="685800" rtl="0" algn="l">
              <a:lnSpc>
                <a:spcPct val="100000"/>
              </a:lnSpc>
              <a:spcBef>
                <a:spcPts val="0"/>
              </a:spcBef>
              <a:spcAft>
                <a:spcPts val="0"/>
              </a:spcAft>
              <a:buSzPct val="116665"/>
              <a:buChar char="▪"/>
            </a:pPr>
            <a:r>
              <a:rPr lang="en-US"/>
              <a:t>Action Templates</a:t>
            </a:r>
            <a:endParaRPr/>
          </a:p>
          <a:p>
            <a:pPr indent="-215265" lvl="1" marL="685800" rtl="0" algn="l">
              <a:lnSpc>
                <a:spcPct val="100000"/>
              </a:lnSpc>
              <a:spcBef>
                <a:spcPts val="0"/>
              </a:spcBef>
              <a:spcAft>
                <a:spcPts val="0"/>
              </a:spcAft>
              <a:buSzPct val="116665"/>
              <a:buChar char="▪"/>
            </a:pPr>
            <a:r>
              <a:rPr lang="en-US"/>
              <a:t>Reading Resources</a:t>
            </a:r>
            <a:endParaRPr/>
          </a:p>
          <a:p>
            <a:pPr indent="-215265" lvl="0" marL="228600" rtl="0" algn="l">
              <a:lnSpc>
                <a:spcPct val="100000"/>
              </a:lnSpc>
              <a:spcBef>
                <a:spcPts val="0"/>
              </a:spcBef>
              <a:spcAft>
                <a:spcPts val="0"/>
              </a:spcAft>
              <a:buSzPct val="100000"/>
              <a:buChar char="▪"/>
            </a:pPr>
            <a:r>
              <a:rPr lang="en-US"/>
              <a:t>Practical Vignettes</a:t>
            </a:r>
            <a:endParaRPr/>
          </a:p>
          <a:p>
            <a:pPr indent="0" lvl="0" marL="0" rtl="0" algn="l">
              <a:lnSpc>
                <a:spcPct val="100000"/>
              </a:lnSpc>
              <a:spcBef>
                <a:spcPts val="0"/>
              </a:spcBef>
              <a:spcAft>
                <a:spcPts val="0"/>
              </a:spcAft>
              <a:buSzPct val="69498"/>
              <a:buNone/>
            </a:pPr>
            <a:r>
              <a:t/>
            </a:r>
            <a:endParaRPr/>
          </a:p>
          <a:p>
            <a:pPr indent="-215265" lvl="0" marL="228600" rtl="0" algn="l">
              <a:lnSpc>
                <a:spcPct val="100000"/>
              </a:lnSpc>
              <a:spcBef>
                <a:spcPts val="0"/>
              </a:spcBef>
              <a:spcAft>
                <a:spcPts val="0"/>
              </a:spcAft>
              <a:buSzPct val="100000"/>
              <a:buChar char="▪"/>
            </a:pPr>
            <a:r>
              <a:rPr lang="en-US"/>
              <a:t>Celebrations Spreadsheet</a:t>
            </a:r>
            <a:endParaRPr/>
          </a:p>
          <a:p>
            <a:pPr indent="-215265" lvl="0" marL="228600" rtl="0" algn="l">
              <a:lnSpc>
                <a:spcPct val="100000"/>
              </a:lnSpc>
              <a:spcBef>
                <a:spcPts val="0"/>
              </a:spcBef>
              <a:spcAft>
                <a:spcPts val="0"/>
              </a:spcAft>
              <a:buSzPct val="100000"/>
              <a:buChar char="▪"/>
            </a:pPr>
            <a:r>
              <a:rPr lang="en-US"/>
              <a:t>Planning Spreadsheet</a:t>
            </a:r>
            <a:endParaRPr/>
          </a:p>
          <a:p>
            <a:pPr indent="-215265" lvl="0" marL="228600" rtl="0" algn="l">
              <a:lnSpc>
                <a:spcPct val="100000"/>
              </a:lnSpc>
              <a:spcBef>
                <a:spcPts val="0"/>
              </a:spcBef>
              <a:spcAft>
                <a:spcPts val="0"/>
              </a:spcAft>
              <a:buSzPct val="100000"/>
              <a:buChar char="▪"/>
            </a:pPr>
            <a:r>
              <a:rPr lang="en-US"/>
              <a:t>Reflection Spreadsheet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e06fc72406_0_11"/>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Families as partners </a:t>
            </a:r>
            <a:r>
              <a:rPr b="1" lang="en-US"/>
              <a:t>Overview Video</a:t>
            </a:r>
            <a:endParaRPr/>
          </a:p>
        </p:txBody>
      </p:sp>
      <p:sp>
        <p:nvSpPr>
          <p:cNvPr id="233" name="Google Shape;233;ge06fc72406_0_1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234" name="Google Shape;234;ge06fc72406_0_11"/>
          <p:cNvSpPr txBox="1"/>
          <p:nvPr>
            <p:ph idx="1" type="body"/>
          </p:nvPr>
        </p:nvSpPr>
        <p:spPr>
          <a:xfrm>
            <a:off x="2057400" y="5975509"/>
            <a:ext cx="8610600" cy="492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3200"/>
              <a:buNone/>
            </a:pPr>
            <a:r>
              <a:rPr lang="en-US"/>
              <a:t>https://www.eteachny.org/families-as-partners/</a:t>
            </a:r>
            <a:endParaRPr/>
          </a:p>
        </p:txBody>
      </p:sp>
      <p:pic>
        <p:nvPicPr>
          <p:cNvPr descr="An overview of the challenges and opportunities for families and teachers to work together with distance learning or hybrid model curriculums for students." id="235" name="Google Shape;235;ge06fc72406_0_11" title="eTeachNY Families as Partners Overview">
            <a:hlinkClick r:id="rId3"/>
          </p:cNvPr>
          <p:cNvPicPr preferRelativeResize="0"/>
          <p:nvPr/>
        </p:nvPicPr>
        <p:blipFill rotWithShape="1">
          <a:blip r:embed="rId4">
            <a:alphaModFix/>
          </a:blip>
          <a:srcRect b="0" l="0" r="0" t="0"/>
          <a:stretch/>
        </p:blipFill>
        <p:spPr>
          <a:xfrm>
            <a:off x="3581400" y="1997151"/>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e2453c61fa_0_8"/>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Families as partners </a:t>
            </a:r>
            <a:r>
              <a:rPr b="1" lang="en-US"/>
              <a:t>Assessment Workbook</a:t>
            </a:r>
            <a:endParaRPr/>
          </a:p>
        </p:txBody>
      </p:sp>
      <p:sp>
        <p:nvSpPr>
          <p:cNvPr id="242" name="Google Shape;242;ge2453c61fa_0_8"/>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243" name="Google Shape;243;ge2453c61fa_0_8"/>
          <p:cNvSpPr txBox="1"/>
          <p:nvPr>
            <p:ph idx="1" type="body"/>
          </p:nvPr>
        </p:nvSpPr>
        <p:spPr>
          <a:xfrm>
            <a:off x="2057400" y="5975509"/>
            <a:ext cx="8610600" cy="492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3200"/>
              <a:buNone/>
            </a:pPr>
            <a:r>
              <a:rPr lang="en-US"/>
              <a:t>https://www.eteachny.org/families-as-partners/</a:t>
            </a:r>
            <a:endParaRPr/>
          </a:p>
        </p:txBody>
      </p:sp>
      <p:pic>
        <p:nvPicPr>
          <p:cNvPr id="244" name="Google Shape;244;ge2453c61fa_0_8"/>
          <p:cNvPicPr preferRelativeResize="0"/>
          <p:nvPr/>
        </p:nvPicPr>
        <p:blipFill rotWithShape="1">
          <a:blip r:embed="rId3">
            <a:alphaModFix/>
          </a:blip>
          <a:srcRect b="10636" l="4150" r="39443" t="24067"/>
          <a:stretch/>
        </p:blipFill>
        <p:spPr>
          <a:xfrm>
            <a:off x="2689700" y="1493575"/>
            <a:ext cx="6812602" cy="44361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e2453c61fa_0_0"/>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Families as partners </a:t>
            </a:r>
            <a:r>
              <a:rPr b="1" lang="en-US"/>
              <a:t>Resource Outline</a:t>
            </a:r>
            <a:endParaRPr/>
          </a:p>
        </p:txBody>
      </p:sp>
      <p:sp>
        <p:nvSpPr>
          <p:cNvPr id="251" name="Google Shape;251;ge2453c61fa_0_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252" name="Google Shape;252;ge2453c61fa_0_0"/>
          <p:cNvSpPr txBox="1"/>
          <p:nvPr>
            <p:ph idx="1" type="body"/>
          </p:nvPr>
        </p:nvSpPr>
        <p:spPr>
          <a:xfrm>
            <a:off x="2057400" y="5975509"/>
            <a:ext cx="8610600" cy="492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3200"/>
              <a:buNone/>
            </a:pPr>
            <a:r>
              <a:rPr lang="en-US"/>
              <a:t>https://www.eteachny.org/families-as-partners/</a:t>
            </a:r>
            <a:endParaRPr/>
          </a:p>
        </p:txBody>
      </p:sp>
      <p:pic>
        <p:nvPicPr>
          <p:cNvPr id="253" name="Google Shape;253;ge2453c61fa_0_0"/>
          <p:cNvPicPr preferRelativeResize="0"/>
          <p:nvPr/>
        </p:nvPicPr>
        <p:blipFill rotWithShape="1">
          <a:blip r:embed="rId3">
            <a:alphaModFix/>
          </a:blip>
          <a:srcRect b="0" l="0" r="0" t="0"/>
          <a:stretch/>
        </p:blipFill>
        <p:spPr>
          <a:xfrm>
            <a:off x="4437127" y="1549477"/>
            <a:ext cx="3317746" cy="4324355"/>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745"/>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e06fc72406_0_19"/>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Families as partners </a:t>
            </a:r>
            <a:r>
              <a:rPr b="1" lang="en-US"/>
              <a:t>Action Templates</a:t>
            </a:r>
            <a:endParaRPr/>
          </a:p>
        </p:txBody>
      </p:sp>
      <p:sp>
        <p:nvSpPr>
          <p:cNvPr id="260" name="Google Shape;260;ge06fc72406_0_1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261" name="Google Shape;261;ge06fc72406_0_19"/>
          <p:cNvSpPr txBox="1"/>
          <p:nvPr>
            <p:ph idx="1" type="body"/>
          </p:nvPr>
        </p:nvSpPr>
        <p:spPr>
          <a:xfrm>
            <a:off x="2057400" y="5975509"/>
            <a:ext cx="8610600" cy="492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3200"/>
              <a:buNone/>
            </a:pPr>
            <a:r>
              <a:rPr lang="en-US"/>
              <a:t>https://www.eteachny.org/families-as-partners/</a:t>
            </a:r>
            <a:endParaRPr/>
          </a:p>
        </p:txBody>
      </p:sp>
      <p:pic>
        <p:nvPicPr>
          <p:cNvPr id="262" name="Google Shape;262;ge06fc72406_0_19"/>
          <p:cNvPicPr preferRelativeResize="0"/>
          <p:nvPr/>
        </p:nvPicPr>
        <p:blipFill rotWithShape="1">
          <a:blip r:embed="rId3">
            <a:alphaModFix/>
          </a:blip>
          <a:srcRect b="0" l="0" r="0" t="0"/>
          <a:stretch/>
        </p:blipFill>
        <p:spPr>
          <a:xfrm>
            <a:off x="7843030" y="1654661"/>
            <a:ext cx="3496007" cy="4113988"/>
          </a:xfrm>
          <a:prstGeom prst="rect">
            <a:avLst/>
          </a:prstGeom>
          <a:noFill/>
          <a:ln cap="flat" cmpd="sng" w="12700">
            <a:solidFill>
              <a:schemeClr val="accent1"/>
            </a:solidFill>
            <a:prstDash val="solid"/>
            <a:round/>
            <a:headEnd len="sm" w="sm" type="none"/>
            <a:tailEnd len="sm" w="sm" type="none"/>
          </a:ln>
        </p:spPr>
      </p:pic>
      <p:pic>
        <p:nvPicPr>
          <p:cNvPr id="263" name="Google Shape;263;ge06fc72406_0_19"/>
          <p:cNvPicPr preferRelativeResize="0"/>
          <p:nvPr/>
        </p:nvPicPr>
        <p:blipFill rotWithShape="1">
          <a:blip r:embed="rId4">
            <a:alphaModFix/>
          </a:blip>
          <a:srcRect b="0" l="0" r="0" t="0"/>
          <a:stretch/>
        </p:blipFill>
        <p:spPr>
          <a:xfrm>
            <a:off x="4378715" y="1654661"/>
            <a:ext cx="3208749" cy="4113987"/>
          </a:xfrm>
          <a:prstGeom prst="rect">
            <a:avLst/>
          </a:prstGeom>
          <a:noFill/>
          <a:ln cap="flat" cmpd="sng" w="12700">
            <a:solidFill>
              <a:schemeClr val="accent1"/>
            </a:solidFill>
            <a:prstDash val="solid"/>
            <a:round/>
            <a:headEnd len="sm" w="sm" type="none"/>
            <a:tailEnd len="sm" w="sm" type="none"/>
          </a:ln>
        </p:spPr>
      </p:pic>
      <p:pic>
        <p:nvPicPr>
          <p:cNvPr id="264" name="Google Shape;264;ge06fc72406_0_19"/>
          <p:cNvPicPr preferRelativeResize="0"/>
          <p:nvPr/>
        </p:nvPicPr>
        <p:blipFill rotWithShape="1">
          <a:blip r:embed="rId5">
            <a:alphaModFix/>
          </a:blip>
          <a:srcRect b="0" l="0" r="0" t="0"/>
          <a:stretch/>
        </p:blipFill>
        <p:spPr>
          <a:xfrm>
            <a:off x="914400" y="1654661"/>
            <a:ext cx="3154334" cy="4113989"/>
          </a:xfrm>
          <a:prstGeom prst="rect">
            <a:avLst/>
          </a:prstGeom>
          <a:noFill/>
          <a:ln cap="flat" cmpd="sng" w="12700">
            <a:solidFill>
              <a:schemeClr val="accent1"/>
            </a:solidFill>
            <a:prstDash val="solid"/>
            <a:round/>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e06fc72406_0_29"/>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Families as partners </a:t>
            </a:r>
            <a:r>
              <a:rPr b="1" lang="en-US"/>
              <a:t>Reading Resources</a:t>
            </a:r>
            <a:endParaRPr/>
          </a:p>
        </p:txBody>
      </p:sp>
      <p:sp>
        <p:nvSpPr>
          <p:cNvPr id="271" name="Google Shape;271;ge06fc72406_0_2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272" name="Google Shape;272;ge06fc72406_0_29"/>
          <p:cNvSpPr txBox="1"/>
          <p:nvPr>
            <p:ph idx="1" type="body"/>
          </p:nvPr>
        </p:nvSpPr>
        <p:spPr>
          <a:xfrm>
            <a:off x="2057400" y="5975509"/>
            <a:ext cx="8610600" cy="492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3200"/>
              <a:buNone/>
            </a:pPr>
            <a:r>
              <a:rPr lang="en-US"/>
              <a:t>https://www.eteachny.org/families-as-partners/</a:t>
            </a:r>
            <a:endParaRPr/>
          </a:p>
        </p:txBody>
      </p:sp>
      <p:pic>
        <p:nvPicPr>
          <p:cNvPr id="273" name="Google Shape;273;ge06fc72406_0_29"/>
          <p:cNvPicPr preferRelativeResize="0"/>
          <p:nvPr/>
        </p:nvPicPr>
        <p:blipFill rotWithShape="1">
          <a:blip r:embed="rId3">
            <a:alphaModFix/>
          </a:blip>
          <a:srcRect b="0" l="0" r="0" t="0"/>
          <a:stretch/>
        </p:blipFill>
        <p:spPr>
          <a:xfrm>
            <a:off x="8610409" y="1711731"/>
            <a:ext cx="3327674" cy="3999848"/>
          </a:xfrm>
          <a:prstGeom prst="rect">
            <a:avLst/>
          </a:prstGeom>
          <a:noFill/>
          <a:ln cap="flat" cmpd="sng" w="12700">
            <a:solidFill>
              <a:schemeClr val="accent1"/>
            </a:solidFill>
            <a:prstDash val="solid"/>
            <a:round/>
            <a:headEnd len="sm" w="sm" type="none"/>
            <a:tailEnd len="sm" w="sm" type="none"/>
          </a:ln>
        </p:spPr>
      </p:pic>
      <p:pic>
        <p:nvPicPr>
          <p:cNvPr id="274" name="Google Shape;274;ge06fc72406_0_29"/>
          <p:cNvPicPr preferRelativeResize="0"/>
          <p:nvPr/>
        </p:nvPicPr>
        <p:blipFill rotWithShape="1">
          <a:blip r:embed="rId4">
            <a:alphaModFix/>
          </a:blip>
          <a:srcRect b="0" l="0" r="0" t="0"/>
          <a:stretch/>
        </p:blipFill>
        <p:spPr>
          <a:xfrm>
            <a:off x="4632405" y="1649468"/>
            <a:ext cx="3452599" cy="4214072"/>
          </a:xfrm>
          <a:prstGeom prst="rect">
            <a:avLst/>
          </a:prstGeom>
          <a:noFill/>
          <a:ln cap="flat" cmpd="sng" w="12700">
            <a:solidFill>
              <a:schemeClr val="accent1"/>
            </a:solidFill>
            <a:prstDash val="solid"/>
            <a:round/>
            <a:headEnd len="sm" w="sm" type="none"/>
            <a:tailEnd len="sm" w="sm" type="none"/>
          </a:ln>
        </p:spPr>
      </p:pic>
      <p:pic>
        <p:nvPicPr>
          <p:cNvPr id="275" name="Google Shape;275;ge06fc72406_0_29"/>
          <p:cNvPicPr preferRelativeResize="0"/>
          <p:nvPr/>
        </p:nvPicPr>
        <p:blipFill rotWithShape="1">
          <a:blip r:embed="rId5">
            <a:alphaModFix/>
          </a:blip>
          <a:srcRect b="0" l="0" r="0" t="0"/>
          <a:stretch/>
        </p:blipFill>
        <p:spPr>
          <a:xfrm>
            <a:off x="519752" y="1799626"/>
            <a:ext cx="3587247" cy="3824058"/>
          </a:xfrm>
          <a:prstGeom prst="rect">
            <a:avLst/>
          </a:prstGeom>
          <a:noFill/>
          <a:ln cap="flat" cmpd="sng" w="12700">
            <a:solidFill>
              <a:schemeClr val="accent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e2453c61fa_0_20"/>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Families as partners </a:t>
            </a:r>
            <a:r>
              <a:rPr b="1" lang="en-US"/>
              <a:t>Practical Vignettes</a:t>
            </a:r>
            <a:endParaRPr/>
          </a:p>
        </p:txBody>
      </p:sp>
      <p:sp>
        <p:nvSpPr>
          <p:cNvPr id="282" name="Google Shape;282;ge2453c61fa_0_2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
        <p:nvSpPr>
          <p:cNvPr id="283" name="Google Shape;283;ge2453c61fa_0_20"/>
          <p:cNvSpPr txBox="1"/>
          <p:nvPr>
            <p:ph idx="1" type="body"/>
          </p:nvPr>
        </p:nvSpPr>
        <p:spPr>
          <a:xfrm>
            <a:off x="2057400" y="5975509"/>
            <a:ext cx="8610600" cy="492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3200"/>
              <a:buNone/>
            </a:pPr>
            <a:r>
              <a:rPr lang="en-US"/>
              <a:t>https://www.eteachny.org/families-as-partners/</a:t>
            </a:r>
            <a:endParaRPr/>
          </a:p>
        </p:txBody>
      </p:sp>
      <p:pic>
        <p:nvPicPr>
          <p:cNvPr descr="Image of Slide: Familes as Partners, Supporting Relationships, Routines, and Resources.  Session 2A Practical Vignettes." id="284" name="Google Shape;284;ge2453c61fa_0_20"/>
          <p:cNvPicPr preferRelativeResize="0"/>
          <p:nvPr/>
        </p:nvPicPr>
        <p:blipFill rotWithShape="1">
          <a:blip r:embed="rId3">
            <a:alphaModFix/>
          </a:blip>
          <a:srcRect b="0" l="0" r="0" t="0"/>
          <a:stretch/>
        </p:blipFill>
        <p:spPr>
          <a:xfrm>
            <a:off x="2752725" y="1759882"/>
            <a:ext cx="6686550" cy="374278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8"/>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600"/>
              <a:buFont typeface="Arial"/>
              <a:buNone/>
            </a:pPr>
            <a:r>
              <a:rPr lang="en-US" sz="3900"/>
              <a:t>Families as partners </a:t>
            </a:r>
            <a:r>
              <a:rPr b="1" lang="en-US" sz="3900"/>
              <a:t>Celebrations Spreadsheets</a:t>
            </a:r>
            <a:endParaRPr sz="3900"/>
          </a:p>
        </p:txBody>
      </p:sp>
      <p:sp>
        <p:nvSpPr>
          <p:cNvPr id="291" name="Google Shape;291;p38"/>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292" name="Google Shape;292;p38"/>
          <p:cNvSpPr txBox="1"/>
          <p:nvPr>
            <p:ph idx="1" type="body"/>
          </p:nvPr>
        </p:nvSpPr>
        <p:spPr>
          <a:xfrm>
            <a:off x="1790700" y="5975509"/>
            <a:ext cx="8610600" cy="492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3200"/>
              <a:buNone/>
            </a:pPr>
            <a:r>
              <a:rPr lang="en-US"/>
              <a:t>https://www.eteachny.org/families-as-partners/</a:t>
            </a:r>
            <a:endParaRPr/>
          </a:p>
        </p:txBody>
      </p:sp>
      <p:pic>
        <p:nvPicPr>
          <p:cNvPr id="293" name="Google Shape;293;p38"/>
          <p:cNvPicPr preferRelativeResize="0"/>
          <p:nvPr/>
        </p:nvPicPr>
        <p:blipFill rotWithShape="1">
          <a:blip r:embed="rId3">
            <a:alphaModFix/>
          </a:blip>
          <a:srcRect b="0" l="0" r="0" t="0"/>
          <a:stretch/>
        </p:blipFill>
        <p:spPr>
          <a:xfrm>
            <a:off x="327750" y="2458287"/>
            <a:ext cx="11536512" cy="2506725"/>
          </a:xfrm>
          <a:prstGeom prst="rect">
            <a:avLst/>
          </a:prstGeom>
          <a:noFill/>
          <a:ln cap="flat" cmpd="sng" w="9525">
            <a:solidFill>
              <a:srgbClr val="0E294A"/>
            </a:solidFill>
            <a:prstDash val="solid"/>
            <a:round/>
            <a:headEnd len="sm" w="sm" type="none"/>
            <a:tailEnd len="sm" w="sm" type="none"/>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cf0a9e4974_1_25"/>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Get Outdoors! (NJ)</a:t>
            </a:r>
            <a:endParaRPr/>
          </a:p>
        </p:txBody>
      </p:sp>
      <p:sp>
        <p:nvSpPr>
          <p:cNvPr id="300" name="Google Shape;300;gcf0a9e4974_1_2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pic>
        <p:nvPicPr>
          <p:cNvPr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id="301" name="Google Shape;301;gcf0a9e4974_1_25"/>
          <p:cNvPicPr preferRelativeResize="0"/>
          <p:nvPr/>
        </p:nvPicPr>
        <p:blipFill rotWithShape="1">
          <a:blip r:embed="rId3">
            <a:alphaModFix/>
          </a:blip>
          <a:srcRect b="0" l="0" r="0" t="0"/>
          <a:stretch/>
        </p:blipFill>
        <p:spPr>
          <a:xfrm>
            <a:off x="6822350" y="1655575"/>
            <a:ext cx="5054424" cy="5050026"/>
          </a:xfrm>
          <a:prstGeom prst="rect">
            <a:avLst/>
          </a:prstGeom>
          <a:noFill/>
          <a:ln>
            <a:noFill/>
          </a:ln>
        </p:spPr>
      </p:pic>
      <p:sp>
        <p:nvSpPr>
          <p:cNvPr id="302" name="Google Shape;302;gcf0a9e4974_1_25"/>
          <p:cNvSpPr txBox="1"/>
          <p:nvPr/>
        </p:nvSpPr>
        <p:spPr>
          <a:xfrm>
            <a:off x="485025" y="1676400"/>
            <a:ext cx="6203700" cy="769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i="0" lang="en-US" sz="1900" u="sng" cap="none" strike="noStrike">
                <a:solidFill>
                  <a:schemeClr val="dk2"/>
                </a:solidFill>
                <a:latin typeface="Arial"/>
                <a:ea typeface="Arial"/>
                <a:cs typeface="Arial"/>
                <a:sym typeface="Arial"/>
              </a:rPr>
              <a:t>Successful Strategy to Celebrate</a:t>
            </a:r>
            <a:r>
              <a:rPr b="1" i="0" lang="en-US" sz="1900" u="none" cap="none" strike="noStrike">
                <a:solidFill>
                  <a:schemeClr val="dk2"/>
                </a:solidFill>
                <a:latin typeface="Arial"/>
                <a:ea typeface="Arial"/>
                <a:cs typeface="Arial"/>
                <a:sym typeface="Arial"/>
              </a:rPr>
              <a:t> </a:t>
            </a:r>
            <a:endParaRPr b="1" i="0" sz="1900" u="none" cap="none" strike="noStrike">
              <a:solidFill>
                <a:schemeClr val="dk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900"/>
              <a:buFont typeface="Arial"/>
              <a:buNone/>
            </a:pPr>
            <a:r>
              <a:rPr b="0" i="1" lang="en-US" sz="1900" u="none" cap="none" strike="noStrike">
                <a:solidFill>
                  <a:schemeClr val="dk2"/>
                </a:solidFill>
                <a:latin typeface="Arial"/>
                <a:ea typeface="Arial"/>
                <a:cs typeface="Arial"/>
                <a:sym typeface="Arial"/>
              </a:rPr>
              <a:t>Learning Outside (Various Ideas)</a:t>
            </a:r>
            <a:endParaRPr b="0" i="1" sz="1900" u="none" cap="none" strike="noStrike">
              <a:solidFill>
                <a:schemeClr val="dk2"/>
              </a:solidFill>
              <a:latin typeface="Arial"/>
              <a:ea typeface="Arial"/>
              <a:cs typeface="Arial"/>
              <a:sym typeface="Arial"/>
            </a:endParaRPr>
          </a:p>
        </p:txBody>
      </p:sp>
      <p:sp>
        <p:nvSpPr>
          <p:cNvPr id="303" name="Google Shape;303;gcf0a9e4974_1_25"/>
          <p:cNvSpPr/>
          <p:nvPr/>
        </p:nvSpPr>
        <p:spPr>
          <a:xfrm>
            <a:off x="7984000" y="5410200"/>
            <a:ext cx="1143000" cy="1143000"/>
          </a:xfrm>
          <a:prstGeom prst="ellipse">
            <a:avLst/>
          </a:prstGeom>
          <a:solidFill>
            <a:srgbClr val="FFFF00">
              <a:alpha val="49803"/>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4" name="Google Shape;304;gcf0a9e4974_1_25"/>
          <p:cNvPicPr preferRelativeResize="0"/>
          <p:nvPr/>
        </p:nvPicPr>
        <p:blipFill rotWithShape="1">
          <a:blip r:embed="rId4">
            <a:alphaModFix/>
          </a:blip>
          <a:srcRect b="0" l="0" r="0" t="0"/>
          <a:stretch/>
        </p:blipFill>
        <p:spPr>
          <a:xfrm>
            <a:off x="1533225" y="2445900"/>
            <a:ext cx="4107300" cy="4107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
          <p:cNvSpPr txBox="1"/>
          <p:nvPr>
            <p:ph type="title"/>
          </p:nvPr>
        </p:nvSpPr>
        <p:spPr>
          <a:xfrm>
            <a:off x="990600" y="2527853"/>
            <a:ext cx="9296400" cy="6647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800"/>
              <a:buFont typeface="Arial"/>
              <a:buNone/>
            </a:pPr>
            <a:r>
              <a:rPr b="1" lang="en-US"/>
              <a:t>Families as Partners </a:t>
            </a:r>
            <a:r>
              <a:rPr lang="en-US"/>
              <a:t>Sessions</a:t>
            </a:r>
            <a:endParaRPr b="1"/>
          </a:p>
        </p:txBody>
      </p:sp>
      <p:sp>
        <p:nvSpPr>
          <p:cNvPr id="106" name="Google Shape;106;p2"/>
          <p:cNvSpPr txBox="1"/>
          <p:nvPr>
            <p:ph idx="1" type="body"/>
          </p:nvPr>
        </p:nvSpPr>
        <p:spPr>
          <a:xfrm>
            <a:off x="990600" y="3429000"/>
            <a:ext cx="7989013" cy="2286000"/>
          </a:xfrm>
          <a:prstGeom prst="rect">
            <a:avLst/>
          </a:prstGeom>
          <a:noFill/>
          <a:ln>
            <a:noFill/>
          </a:ln>
        </p:spPr>
        <p:txBody>
          <a:bodyPr anchorCtr="0" anchor="t" bIns="45700" lIns="45700" spcFirstLastPara="1" rIns="45700" wrap="square" tIns="45700">
            <a:normAutofit fontScale="92500" lnSpcReduction="10000"/>
          </a:bodyPr>
          <a:lstStyle/>
          <a:p>
            <a:pPr indent="-228600" lvl="0" marL="228600" rtl="0" algn="l">
              <a:lnSpc>
                <a:spcPct val="100000"/>
              </a:lnSpc>
              <a:spcBef>
                <a:spcPts val="0"/>
              </a:spcBef>
              <a:spcAft>
                <a:spcPts val="0"/>
              </a:spcAft>
              <a:buClr>
                <a:schemeClr val="lt1"/>
              </a:buClr>
              <a:buSzPct val="100000"/>
              <a:buChar char="▪"/>
            </a:pPr>
            <a:r>
              <a:rPr b="1" lang="en-US"/>
              <a:t>Session One: </a:t>
            </a:r>
            <a:r>
              <a:rPr lang="en-US"/>
              <a:t>Families as Partners Overview</a:t>
            </a:r>
            <a:endParaRPr/>
          </a:p>
          <a:p>
            <a:pPr indent="-228600" lvl="0" marL="228600" rtl="0" algn="l">
              <a:lnSpc>
                <a:spcPct val="100000"/>
              </a:lnSpc>
              <a:spcBef>
                <a:spcPts val="1200"/>
              </a:spcBef>
              <a:spcAft>
                <a:spcPts val="0"/>
              </a:spcAft>
              <a:buClr>
                <a:schemeClr val="lt1"/>
              </a:buClr>
              <a:buSzPct val="100000"/>
              <a:buChar char="▪"/>
            </a:pPr>
            <a:r>
              <a:rPr b="1" lang="en-US"/>
              <a:t>Session Two (2A) and Three (2B): </a:t>
            </a:r>
            <a:r>
              <a:rPr lang="en-US"/>
              <a:t>Deeper Dive Into Partnerships</a:t>
            </a:r>
            <a:endParaRPr/>
          </a:p>
          <a:p>
            <a:pPr indent="-228600" lvl="0" marL="228600" rtl="0" algn="l">
              <a:lnSpc>
                <a:spcPct val="100000"/>
              </a:lnSpc>
              <a:spcBef>
                <a:spcPts val="1200"/>
              </a:spcBef>
              <a:spcAft>
                <a:spcPts val="0"/>
              </a:spcAft>
              <a:buClr>
                <a:schemeClr val="lt1"/>
              </a:buClr>
              <a:buSzPct val="100000"/>
              <a:buChar char="▪"/>
            </a:pPr>
            <a:r>
              <a:rPr b="1" lang="en-US"/>
              <a:t>Session Four (3A) and Five (3B): </a:t>
            </a:r>
            <a:r>
              <a:rPr lang="en-US"/>
              <a:t>Celebrating Successful Partnerships</a:t>
            </a:r>
            <a:endParaRPr/>
          </a:p>
        </p:txBody>
      </p:sp>
      <p:sp>
        <p:nvSpPr>
          <p:cNvPr id="107" name="Google Shape;107;p2"/>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cedd4afb3c_2_1"/>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Autofit/>
          </a:bodyPr>
          <a:lstStyle/>
          <a:p>
            <a:pPr indent="0" lvl="0" marL="0" rtl="0" algn="l">
              <a:lnSpc>
                <a:spcPct val="90000"/>
              </a:lnSpc>
              <a:spcBef>
                <a:spcPts val="0"/>
              </a:spcBef>
              <a:spcAft>
                <a:spcPts val="0"/>
              </a:spcAft>
              <a:buClr>
                <a:schemeClr val="lt1"/>
              </a:buClr>
              <a:buSzPts val="3600"/>
              <a:buFont typeface="Arial"/>
              <a:buNone/>
            </a:pPr>
            <a:r>
              <a:rPr lang="en-US"/>
              <a:t>Families as partners </a:t>
            </a:r>
            <a:r>
              <a:rPr b="1" lang="en-US"/>
              <a:t>Planning Spreadsheets</a:t>
            </a:r>
            <a:endParaRPr b="1"/>
          </a:p>
        </p:txBody>
      </p:sp>
      <p:sp>
        <p:nvSpPr>
          <p:cNvPr id="311" name="Google Shape;311;gcedd4afb3c_2_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312" name="Google Shape;312;gcedd4afb3c_2_1"/>
          <p:cNvSpPr txBox="1"/>
          <p:nvPr>
            <p:ph idx="1" type="body"/>
          </p:nvPr>
        </p:nvSpPr>
        <p:spPr>
          <a:xfrm>
            <a:off x="1562100" y="6078309"/>
            <a:ext cx="8610600" cy="492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3200"/>
              <a:buNone/>
            </a:pPr>
            <a:r>
              <a:rPr lang="en-US"/>
              <a:t>https://www.eteachny.org/families-as-partners/</a:t>
            </a:r>
            <a:endParaRPr/>
          </a:p>
        </p:txBody>
      </p:sp>
      <p:pic>
        <p:nvPicPr>
          <p:cNvPr id="313" name="Google Shape;313;gcedd4afb3c_2_1"/>
          <p:cNvPicPr preferRelativeResize="0"/>
          <p:nvPr/>
        </p:nvPicPr>
        <p:blipFill rotWithShape="1">
          <a:blip r:embed="rId3">
            <a:alphaModFix/>
          </a:blip>
          <a:srcRect b="0" l="0" r="0" t="0"/>
          <a:stretch/>
        </p:blipFill>
        <p:spPr>
          <a:xfrm>
            <a:off x="496100" y="1600201"/>
            <a:ext cx="11199811" cy="4325708"/>
          </a:xfrm>
          <a:prstGeom prst="rect">
            <a:avLst/>
          </a:prstGeom>
          <a:noFill/>
          <a:ln cap="flat" cmpd="sng" w="9525">
            <a:solidFill>
              <a:srgbClr val="0E294A"/>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cedd4afb3c_2_10"/>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Autofit/>
          </a:bodyPr>
          <a:lstStyle/>
          <a:p>
            <a:pPr indent="0" lvl="0" marL="0" rtl="0" algn="ctr">
              <a:lnSpc>
                <a:spcPct val="90000"/>
              </a:lnSpc>
              <a:spcBef>
                <a:spcPts val="0"/>
              </a:spcBef>
              <a:spcAft>
                <a:spcPts val="0"/>
              </a:spcAft>
              <a:buClr>
                <a:schemeClr val="lt1"/>
              </a:buClr>
              <a:buSzPts val="3600"/>
              <a:buFont typeface="Arial"/>
              <a:buNone/>
            </a:pPr>
            <a:r>
              <a:rPr lang="en-US" sz="3400"/>
              <a:t>Families as partners </a:t>
            </a:r>
            <a:r>
              <a:rPr b="1" lang="en-US" sz="3400"/>
              <a:t>Reflective Practices Spreadsheet</a:t>
            </a:r>
            <a:endParaRPr sz="3400"/>
          </a:p>
        </p:txBody>
      </p:sp>
      <p:sp>
        <p:nvSpPr>
          <p:cNvPr id="320" name="Google Shape;320;gcedd4afb3c_2_1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321" name="Google Shape;321;gcedd4afb3c_2_10"/>
          <p:cNvSpPr txBox="1"/>
          <p:nvPr>
            <p:ph idx="1" type="body"/>
          </p:nvPr>
        </p:nvSpPr>
        <p:spPr>
          <a:xfrm>
            <a:off x="1562100" y="5984409"/>
            <a:ext cx="8610600" cy="492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3200"/>
              <a:buNone/>
            </a:pPr>
            <a:r>
              <a:rPr lang="en-US"/>
              <a:t>https://www.eteachny.org/families-as-partners/</a:t>
            </a:r>
            <a:endParaRPr/>
          </a:p>
        </p:txBody>
      </p:sp>
      <p:pic>
        <p:nvPicPr>
          <p:cNvPr id="322" name="Google Shape;322;gcedd4afb3c_2_10"/>
          <p:cNvPicPr preferRelativeResize="0"/>
          <p:nvPr/>
        </p:nvPicPr>
        <p:blipFill rotWithShape="1">
          <a:blip r:embed="rId3">
            <a:alphaModFix/>
          </a:blip>
          <a:srcRect b="0" l="0" r="0" t="0"/>
          <a:stretch/>
        </p:blipFill>
        <p:spPr>
          <a:xfrm>
            <a:off x="450188" y="2601975"/>
            <a:ext cx="11291628" cy="1654050"/>
          </a:xfrm>
          <a:prstGeom prst="rect">
            <a:avLst/>
          </a:prstGeom>
          <a:noFill/>
          <a:ln cap="flat" cmpd="sng" w="9525">
            <a:solidFill>
              <a:srgbClr val="0E294A"/>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cf12d55908_0_0"/>
          <p:cNvSpPr txBox="1"/>
          <p:nvPr>
            <p:ph type="title"/>
          </p:nvPr>
        </p:nvSpPr>
        <p:spPr>
          <a:xfrm>
            <a:off x="990600" y="2527844"/>
            <a:ext cx="8001000" cy="19950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SzPts val="4800"/>
              <a:buNone/>
            </a:pPr>
            <a:r>
              <a:rPr lang="en-US"/>
              <a:t>We do not learn from experience...we learn from reflecting on experience.</a:t>
            </a:r>
            <a:endParaRPr/>
          </a:p>
        </p:txBody>
      </p:sp>
      <p:sp>
        <p:nvSpPr>
          <p:cNvPr id="329" name="Google Shape;329;gcf12d55908_0_0"/>
          <p:cNvSpPr txBox="1"/>
          <p:nvPr>
            <p:ph idx="1" type="body"/>
          </p:nvPr>
        </p:nvSpPr>
        <p:spPr>
          <a:xfrm>
            <a:off x="990600" y="5290125"/>
            <a:ext cx="8001000" cy="424800"/>
          </a:xfrm>
          <a:prstGeom prst="rect">
            <a:avLst/>
          </a:prstGeom>
          <a:noFill/>
          <a:ln>
            <a:noFill/>
          </a:ln>
        </p:spPr>
        <p:txBody>
          <a:bodyPr anchorCtr="0" anchor="t" bIns="45700" lIns="45700" spcFirstLastPara="1" rIns="45700" wrap="square" tIns="45700">
            <a:normAutofit fontScale="92500" lnSpcReduction="20000"/>
          </a:bodyPr>
          <a:lstStyle/>
          <a:p>
            <a:pPr indent="0" lvl="0" marL="0" rtl="0" algn="l">
              <a:lnSpc>
                <a:spcPct val="100000"/>
              </a:lnSpc>
              <a:spcBef>
                <a:spcPts val="600"/>
              </a:spcBef>
              <a:spcAft>
                <a:spcPts val="0"/>
              </a:spcAft>
              <a:buSzPct val="108108"/>
              <a:buNone/>
            </a:pPr>
            <a:r>
              <a:rPr lang="en-US"/>
              <a:t>John Dewey</a:t>
            </a:r>
            <a:endParaRPr/>
          </a:p>
        </p:txBody>
      </p:sp>
      <p:sp>
        <p:nvSpPr>
          <p:cNvPr id="330" name="Google Shape;330;gcf12d55908_0_0"/>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e2453c61fa_0_29"/>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Autofit/>
          </a:bodyPr>
          <a:lstStyle/>
          <a:p>
            <a:pPr indent="0" lvl="0" marL="0" rtl="0" algn="ctr">
              <a:lnSpc>
                <a:spcPct val="90000"/>
              </a:lnSpc>
              <a:spcBef>
                <a:spcPts val="0"/>
              </a:spcBef>
              <a:spcAft>
                <a:spcPts val="0"/>
              </a:spcAft>
              <a:buClr>
                <a:schemeClr val="lt1"/>
              </a:buClr>
              <a:buSzPts val="3600"/>
              <a:buFont typeface="Arial"/>
              <a:buNone/>
            </a:pPr>
            <a:r>
              <a:rPr lang="en-US" sz="3400"/>
              <a:t>Families as partners </a:t>
            </a:r>
            <a:r>
              <a:rPr b="1" lang="en-US" sz="3400"/>
              <a:t>PD Examples</a:t>
            </a:r>
            <a:endParaRPr sz="3400"/>
          </a:p>
        </p:txBody>
      </p:sp>
      <p:sp>
        <p:nvSpPr>
          <p:cNvPr id="337" name="Google Shape;337;ge2453c61fa_0_2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
        <p:nvSpPr>
          <p:cNvPr id="338" name="Google Shape;338;ge2453c61fa_0_29"/>
          <p:cNvSpPr txBox="1"/>
          <p:nvPr>
            <p:ph idx="1" type="body"/>
          </p:nvPr>
        </p:nvSpPr>
        <p:spPr>
          <a:xfrm>
            <a:off x="1562100" y="5984409"/>
            <a:ext cx="8610600" cy="4926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SzPts val="3200"/>
              <a:buNone/>
            </a:pPr>
            <a:r>
              <a:rPr lang="en-US"/>
              <a:t>https://www.eteachny.org/families-as-partners/</a:t>
            </a:r>
            <a:endParaRPr/>
          </a:p>
        </p:txBody>
      </p:sp>
      <p:pic>
        <p:nvPicPr>
          <p:cNvPr id="339" name="Google Shape;339;ge2453c61fa_0_29"/>
          <p:cNvPicPr preferRelativeResize="0"/>
          <p:nvPr/>
        </p:nvPicPr>
        <p:blipFill rotWithShape="1">
          <a:blip r:embed="rId3">
            <a:alphaModFix/>
          </a:blip>
          <a:srcRect b="0" l="0" r="0" t="0"/>
          <a:stretch/>
        </p:blipFill>
        <p:spPr>
          <a:xfrm>
            <a:off x="453588" y="1600201"/>
            <a:ext cx="11284823" cy="42318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ge2453c61fa_0_38"/>
          <p:cNvSpPr txBox="1"/>
          <p:nvPr>
            <p:ph type="title"/>
          </p:nvPr>
        </p:nvSpPr>
        <p:spPr>
          <a:xfrm>
            <a:off x="751375" y="2390100"/>
            <a:ext cx="8098200" cy="33249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SzPts val="4800"/>
              <a:buNone/>
            </a:pPr>
            <a:r>
              <a:rPr lang="en-US"/>
              <a:t>Let’s have a </a:t>
            </a:r>
            <a:r>
              <a:rPr b="1" lang="en-US"/>
              <a:t>roundtable discussion </a:t>
            </a:r>
            <a:r>
              <a:rPr lang="en-US"/>
              <a:t>about the </a:t>
            </a:r>
            <a:r>
              <a:rPr b="1" lang="en-US"/>
              <a:t>successes and challenges</a:t>
            </a:r>
            <a:r>
              <a:rPr lang="en-US"/>
              <a:t> of </a:t>
            </a:r>
            <a:r>
              <a:rPr b="1" lang="en-US"/>
              <a:t>partnering with families</a:t>
            </a:r>
            <a:r>
              <a:rPr lang="en-US"/>
              <a:t> this school year</a:t>
            </a:r>
            <a:endParaRPr/>
          </a:p>
        </p:txBody>
      </p:sp>
      <p:sp>
        <p:nvSpPr>
          <p:cNvPr id="346" name="Google Shape;346;ge2453c61fa_0_38"/>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e2453c61fa_0_45"/>
          <p:cNvSpPr txBox="1"/>
          <p:nvPr>
            <p:ph type="title"/>
          </p:nvPr>
        </p:nvSpPr>
        <p:spPr>
          <a:xfrm>
            <a:off x="533400" y="2126875"/>
            <a:ext cx="9072000" cy="3989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SzPts val="4800"/>
              <a:buNone/>
            </a:pPr>
            <a:r>
              <a:rPr lang="en-US"/>
              <a:t>Consider </a:t>
            </a:r>
            <a:r>
              <a:rPr b="1" lang="en-US"/>
              <a:t>celebrating National Family Day</a:t>
            </a:r>
            <a:r>
              <a:rPr lang="en-US"/>
              <a:t> in your region, district, or school building.  National Family Day is the </a:t>
            </a:r>
            <a:r>
              <a:rPr b="1" lang="en-US"/>
              <a:t>fourth Monday in September</a:t>
            </a:r>
            <a:r>
              <a:rPr lang="en-US"/>
              <a:t>. This year that is </a:t>
            </a:r>
            <a:r>
              <a:rPr b="1" lang="en-US"/>
              <a:t>September 27, 2021</a:t>
            </a:r>
            <a:r>
              <a:rPr lang="en-US"/>
              <a:t>.</a:t>
            </a:r>
            <a:endParaRPr/>
          </a:p>
        </p:txBody>
      </p:sp>
      <p:sp>
        <p:nvSpPr>
          <p:cNvPr id="353" name="Google Shape;353;ge2453c61fa_0_4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e2453c61fa_0_51"/>
          <p:cNvSpPr txBox="1"/>
          <p:nvPr>
            <p:ph type="title"/>
          </p:nvPr>
        </p:nvSpPr>
        <p:spPr>
          <a:xfrm>
            <a:off x="990600" y="2527852"/>
            <a:ext cx="4876800" cy="13296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800"/>
              <a:buFont typeface="Arial"/>
              <a:buNone/>
            </a:pPr>
            <a:r>
              <a:rPr lang="en-US"/>
              <a:t>Let’s </a:t>
            </a:r>
            <a:br>
              <a:rPr lang="en-US"/>
            </a:br>
            <a:r>
              <a:rPr b="1" lang="en-US"/>
              <a:t>dive in</a:t>
            </a:r>
            <a:endParaRPr/>
          </a:p>
        </p:txBody>
      </p:sp>
      <p:sp>
        <p:nvSpPr>
          <p:cNvPr id="360" name="Google Shape;360;ge2453c61fa_0_51"/>
          <p:cNvSpPr txBox="1"/>
          <p:nvPr>
            <p:ph idx="1" type="body"/>
          </p:nvPr>
        </p:nvSpPr>
        <p:spPr>
          <a:xfrm>
            <a:off x="990600" y="4267200"/>
            <a:ext cx="4876800" cy="1447800"/>
          </a:xfrm>
          <a:prstGeom prst="rect">
            <a:avLst/>
          </a:prstGeom>
          <a:noFill/>
          <a:ln>
            <a:noFill/>
          </a:ln>
        </p:spPr>
        <p:txBody>
          <a:bodyPr anchorCtr="0" anchor="t" bIns="45700" lIns="45700" spcFirstLastPara="1" rIns="45700" wrap="square" tIns="45700">
            <a:normAutofit/>
          </a:bodyPr>
          <a:lstStyle/>
          <a:p>
            <a:pPr indent="0" lvl="0" marL="0" rtl="0" algn="l">
              <a:lnSpc>
                <a:spcPct val="100000"/>
              </a:lnSpc>
              <a:spcBef>
                <a:spcPts val="0"/>
              </a:spcBef>
              <a:spcAft>
                <a:spcPts val="0"/>
              </a:spcAft>
              <a:buSzPts val="2800"/>
              <a:buNone/>
            </a:pPr>
            <a:r>
              <a:rPr lang="en-US"/>
              <a:t>How to use the families as partners resources</a:t>
            </a:r>
            <a:endParaRPr/>
          </a:p>
        </p:txBody>
      </p:sp>
      <p:sp>
        <p:nvSpPr>
          <p:cNvPr id="361" name="Google Shape;361;ge2453c61fa_0_51"/>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grpSp>
        <p:nvGrpSpPr>
          <p:cNvPr descr="Computer graphic with eTeachNY website image" id="362" name="Google Shape;362;ge2453c61fa_0_51"/>
          <p:cNvGrpSpPr/>
          <p:nvPr/>
        </p:nvGrpSpPr>
        <p:grpSpPr>
          <a:xfrm>
            <a:off x="6071260" y="1817068"/>
            <a:ext cx="4028957" cy="3223864"/>
            <a:chOff x="7315200" y="3631827"/>
            <a:chExt cx="4028957" cy="3223864"/>
          </a:xfrm>
        </p:grpSpPr>
        <p:pic>
          <p:nvPicPr>
            <p:cNvPr descr="computer monitor illustration" id="363" name="Google Shape;363;ge2453c61fa_0_51"/>
            <p:cNvPicPr preferRelativeResize="0"/>
            <p:nvPr/>
          </p:nvPicPr>
          <p:blipFill rotWithShape="1">
            <a:blip r:embed="rId3">
              <a:alphaModFix/>
            </a:blip>
            <a:srcRect b="0" l="0" r="0" t="0"/>
            <a:stretch/>
          </p:blipFill>
          <p:spPr>
            <a:xfrm>
              <a:off x="7315200" y="3631827"/>
              <a:ext cx="4028957" cy="3223864"/>
            </a:xfrm>
            <a:prstGeom prst="rect">
              <a:avLst/>
            </a:prstGeom>
            <a:noFill/>
            <a:ln>
              <a:noFill/>
            </a:ln>
            <a:effectLst>
              <a:outerShdw blurRad="50800" rotWithShape="0" algn="br" dir="13500000" dist="38100">
                <a:srgbClr val="000000">
                  <a:alpha val="40000"/>
                </a:srgbClr>
              </a:outerShdw>
            </a:effectLst>
          </p:spPr>
        </p:pic>
        <p:pic>
          <p:nvPicPr>
            <p:cNvPr descr="screen capture of eTEACHNY website home page" id="364" name="Google Shape;364;ge2453c61fa_0_51"/>
            <p:cNvPicPr preferRelativeResize="0"/>
            <p:nvPr/>
          </p:nvPicPr>
          <p:blipFill rotWithShape="1">
            <a:blip r:embed="rId4">
              <a:alphaModFix/>
            </a:blip>
            <a:srcRect b="0" l="0" r="0" t="0"/>
            <a:stretch/>
          </p:blipFill>
          <p:spPr>
            <a:xfrm>
              <a:off x="7423597" y="3748604"/>
              <a:ext cx="3812163" cy="2099375"/>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4"/>
          <p:cNvSpPr txBox="1"/>
          <p:nvPr>
            <p:ph type="title"/>
          </p:nvPr>
        </p:nvSpPr>
        <p:spPr>
          <a:xfrm>
            <a:off x="990600" y="2527852"/>
            <a:ext cx="8001000" cy="6647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800"/>
              <a:buFont typeface="Arial"/>
              <a:buNone/>
            </a:pPr>
            <a:r>
              <a:rPr lang="en-US"/>
              <a:t>Additional </a:t>
            </a:r>
            <a:r>
              <a:rPr b="1" lang="en-US"/>
              <a:t>resources</a:t>
            </a:r>
            <a:endParaRPr/>
          </a:p>
        </p:txBody>
      </p:sp>
      <p:sp>
        <p:nvSpPr>
          <p:cNvPr id="371" name="Google Shape;371;p24"/>
          <p:cNvSpPr txBox="1"/>
          <p:nvPr>
            <p:ph idx="1" type="body"/>
          </p:nvPr>
        </p:nvSpPr>
        <p:spPr>
          <a:xfrm>
            <a:off x="990600" y="3276600"/>
            <a:ext cx="7620000" cy="2608152"/>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SzPts val="2000"/>
              <a:buNone/>
            </a:pPr>
            <a:r>
              <a:rPr lang="en-US" sz="2000"/>
              <a:t>Additional resources to support the development of </a:t>
            </a:r>
            <a:br>
              <a:rPr lang="en-US" sz="2000"/>
            </a:br>
            <a:r>
              <a:rPr lang="en-US" sz="2000"/>
              <a:t>positive partnerships with families and other remote learning priorities can be found online at </a:t>
            </a:r>
            <a:r>
              <a:rPr lang="en-US" sz="2000" u="sng">
                <a:solidFill>
                  <a:schemeClr val="lt1"/>
                </a:solidFill>
                <a:hlinkClick r:id="rId3">
                  <a:extLst>
                    <a:ext uri="{A12FA001-AC4F-418D-AE19-62706E023703}">
                      <ahyp:hlinkClr val="tx"/>
                    </a:ext>
                  </a:extLst>
                </a:hlinkClick>
              </a:rPr>
              <a:t>eTeachny.org</a:t>
            </a:r>
            <a:r>
              <a:rPr lang="en-US" sz="2000"/>
              <a:t>.</a:t>
            </a:r>
            <a:endParaRPr/>
          </a:p>
          <a:p>
            <a:pPr indent="-228600" lvl="0" marL="228600" rtl="0" algn="l">
              <a:lnSpc>
                <a:spcPct val="100000"/>
              </a:lnSpc>
              <a:spcBef>
                <a:spcPts val="800"/>
              </a:spcBef>
              <a:spcAft>
                <a:spcPts val="0"/>
              </a:spcAft>
              <a:buSzPts val="1400"/>
              <a:buChar char="▪"/>
            </a:pPr>
            <a:r>
              <a:rPr lang="en-US" sz="1400"/>
              <a:t>Shifting to Teaching Online</a:t>
            </a:r>
            <a:endParaRPr/>
          </a:p>
          <a:p>
            <a:pPr indent="-228600" lvl="0" marL="228600" rtl="0" algn="l">
              <a:lnSpc>
                <a:spcPct val="100000"/>
              </a:lnSpc>
              <a:spcBef>
                <a:spcPts val="400"/>
              </a:spcBef>
              <a:spcAft>
                <a:spcPts val="0"/>
              </a:spcAft>
              <a:buSzPts val="1400"/>
              <a:buChar char="▪"/>
            </a:pPr>
            <a:r>
              <a:rPr lang="en-US" sz="1400"/>
              <a:t>Families as Partners</a:t>
            </a:r>
            <a:endParaRPr/>
          </a:p>
          <a:p>
            <a:pPr indent="-228600" lvl="0" marL="228600" rtl="0" algn="l">
              <a:lnSpc>
                <a:spcPct val="100000"/>
              </a:lnSpc>
              <a:spcBef>
                <a:spcPts val="400"/>
              </a:spcBef>
              <a:spcAft>
                <a:spcPts val="0"/>
              </a:spcAft>
              <a:buSzPts val="1400"/>
              <a:buChar char="▪"/>
            </a:pPr>
            <a:r>
              <a:rPr lang="en-US" sz="1400"/>
              <a:t>Students With Disabilities</a:t>
            </a:r>
            <a:endParaRPr/>
          </a:p>
          <a:p>
            <a:pPr indent="-228600" lvl="0" marL="228600" rtl="0" algn="l">
              <a:lnSpc>
                <a:spcPct val="100000"/>
              </a:lnSpc>
              <a:spcBef>
                <a:spcPts val="400"/>
              </a:spcBef>
              <a:spcAft>
                <a:spcPts val="0"/>
              </a:spcAft>
              <a:buSzPts val="1400"/>
              <a:buChar char="▪"/>
            </a:pPr>
            <a:r>
              <a:rPr lang="en-US" sz="1400"/>
              <a:t>English Language and Multilingual Learners</a:t>
            </a:r>
            <a:endParaRPr/>
          </a:p>
          <a:p>
            <a:pPr indent="-228600" lvl="0" marL="228600" rtl="0" algn="l">
              <a:lnSpc>
                <a:spcPct val="100000"/>
              </a:lnSpc>
              <a:spcBef>
                <a:spcPts val="400"/>
              </a:spcBef>
              <a:spcAft>
                <a:spcPts val="0"/>
              </a:spcAft>
              <a:buSzPts val="1400"/>
              <a:buChar char="▪"/>
            </a:pPr>
            <a:r>
              <a:rPr lang="en-US" sz="1400"/>
              <a:t>Culturally-Responsive Education</a:t>
            </a:r>
            <a:endParaRPr/>
          </a:p>
          <a:p>
            <a:pPr indent="-228600" lvl="0" marL="228600" rtl="0" algn="l">
              <a:lnSpc>
                <a:spcPct val="100000"/>
              </a:lnSpc>
              <a:spcBef>
                <a:spcPts val="400"/>
              </a:spcBef>
              <a:spcAft>
                <a:spcPts val="0"/>
              </a:spcAft>
              <a:buSzPts val="1400"/>
              <a:buChar char="▪"/>
            </a:pPr>
            <a:r>
              <a:rPr lang="en-US" sz="1400"/>
              <a:t>Social Emotional Learning</a:t>
            </a:r>
            <a:endParaRPr/>
          </a:p>
        </p:txBody>
      </p:sp>
      <p:pic>
        <p:nvPicPr>
          <p:cNvPr descr="computer monitor illustration" id="372" name="Google Shape;372;p24"/>
          <p:cNvPicPr preferRelativeResize="0"/>
          <p:nvPr/>
        </p:nvPicPr>
        <p:blipFill rotWithShape="1">
          <a:blip r:embed="rId4">
            <a:alphaModFix/>
          </a:blip>
          <a:srcRect b="0" l="0" r="0" t="0"/>
          <a:stretch/>
        </p:blipFill>
        <p:spPr>
          <a:xfrm>
            <a:off x="7659067" y="685800"/>
            <a:ext cx="4028957" cy="3223864"/>
          </a:xfrm>
          <a:prstGeom prst="rect">
            <a:avLst/>
          </a:prstGeom>
          <a:noFill/>
          <a:ln>
            <a:noFill/>
          </a:ln>
          <a:effectLst>
            <a:outerShdw blurRad="50800" rotWithShape="0" algn="br" dir="13500000" dist="38100">
              <a:srgbClr val="000000">
                <a:alpha val="40000"/>
              </a:srgbClr>
            </a:outerShdw>
          </a:effectLst>
        </p:spPr>
      </p:pic>
      <p:pic>
        <p:nvPicPr>
          <p:cNvPr descr="screen capture of eTEACHNY website home page" id="373" name="Google Shape;373;p24"/>
          <p:cNvPicPr preferRelativeResize="0"/>
          <p:nvPr/>
        </p:nvPicPr>
        <p:blipFill rotWithShape="1">
          <a:blip r:embed="rId5">
            <a:alphaModFix/>
          </a:blip>
          <a:srcRect b="0" l="0" r="0" t="0"/>
          <a:stretch/>
        </p:blipFill>
        <p:spPr>
          <a:xfrm>
            <a:off x="7767464" y="802577"/>
            <a:ext cx="3812163" cy="2099375"/>
          </a:xfrm>
          <a:prstGeom prst="rect">
            <a:avLst/>
          </a:prstGeom>
          <a:noFill/>
          <a:ln>
            <a:noFill/>
          </a:ln>
        </p:spPr>
      </p:pic>
      <p:sp>
        <p:nvSpPr>
          <p:cNvPr id="374" name="Google Shape;374;p24"/>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5"/>
          <p:cNvSpPr txBox="1"/>
          <p:nvPr>
            <p:ph type="title"/>
          </p:nvPr>
        </p:nvSpPr>
        <p:spPr>
          <a:xfrm>
            <a:off x="2209800" y="3456353"/>
            <a:ext cx="7010400" cy="5539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1"/>
              </a:buClr>
              <a:buSzPts val="4000"/>
              <a:buFont typeface="Arial"/>
              <a:buNone/>
            </a:pPr>
            <a:r>
              <a:rPr lang="en-US"/>
              <a:t>Questions?</a:t>
            </a:r>
            <a:endParaRPr/>
          </a:p>
        </p:txBody>
      </p:sp>
      <p:sp>
        <p:nvSpPr>
          <p:cNvPr id="381" name="Google Shape;381;p2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type="title"/>
          </p:nvPr>
        </p:nvSpPr>
        <p:spPr>
          <a:xfrm>
            <a:off x="990600" y="2527852"/>
            <a:ext cx="8001000" cy="664797"/>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lt1"/>
              </a:buClr>
              <a:buSzPts val="4800"/>
              <a:buFont typeface="Arial"/>
              <a:buNone/>
            </a:pPr>
            <a:r>
              <a:rPr lang="en-US"/>
              <a:t>Today’s </a:t>
            </a:r>
            <a:r>
              <a:rPr b="1" lang="en-US"/>
              <a:t>objectives</a:t>
            </a:r>
            <a:endParaRPr/>
          </a:p>
        </p:txBody>
      </p:sp>
      <p:sp>
        <p:nvSpPr>
          <p:cNvPr id="114" name="Google Shape;114;p3"/>
          <p:cNvSpPr txBox="1"/>
          <p:nvPr>
            <p:ph idx="1" type="body"/>
          </p:nvPr>
        </p:nvSpPr>
        <p:spPr>
          <a:xfrm>
            <a:off x="990600" y="3429000"/>
            <a:ext cx="8001000" cy="2286000"/>
          </a:xfrm>
          <a:prstGeom prst="rect">
            <a:avLst/>
          </a:prstGeom>
          <a:noFill/>
          <a:ln>
            <a:noFill/>
          </a:ln>
        </p:spPr>
        <p:txBody>
          <a:bodyPr anchorCtr="0" anchor="t" bIns="45700" lIns="45700" spcFirstLastPara="1" rIns="45700" wrap="square" tIns="45700">
            <a:normAutofit fontScale="62500"/>
          </a:bodyPr>
          <a:lstStyle/>
          <a:p>
            <a:pPr indent="-188595" lvl="0" marL="228600" rtl="0" algn="l">
              <a:lnSpc>
                <a:spcPct val="100000"/>
              </a:lnSpc>
              <a:spcBef>
                <a:spcPts val="0"/>
              </a:spcBef>
              <a:spcAft>
                <a:spcPts val="0"/>
              </a:spcAft>
              <a:buSzPct val="100000"/>
              <a:buChar char="▪"/>
            </a:pPr>
            <a:r>
              <a:rPr lang="en-US"/>
              <a:t>Identify attributes of positive relationships, routines, and resources with families as partners.</a:t>
            </a:r>
            <a:endParaRPr/>
          </a:p>
          <a:p>
            <a:pPr indent="-188595" lvl="0" marL="228600" rtl="0" algn="l">
              <a:lnSpc>
                <a:spcPct val="100000"/>
              </a:lnSpc>
              <a:spcBef>
                <a:spcPts val="1200"/>
              </a:spcBef>
              <a:spcAft>
                <a:spcPts val="0"/>
              </a:spcAft>
              <a:buSzPct val="100000"/>
              <a:buChar char="▪"/>
            </a:pPr>
            <a:r>
              <a:rPr lang="en-US"/>
              <a:t>Discuss successes and challenges as PD professionals when supporting relationships, routines, and resources with families as partners.</a:t>
            </a:r>
            <a:endParaRPr/>
          </a:p>
          <a:p>
            <a:pPr indent="-188595" lvl="0" marL="228600" rtl="0" algn="l">
              <a:lnSpc>
                <a:spcPct val="100000"/>
              </a:lnSpc>
              <a:spcBef>
                <a:spcPts val="1200"/>
              </a:spcBef>
              <a:spcAft>
                <a:spcPts val="0"/>
              </a:spcAft>
              <a:buClr>
                <a:schemeClr val="lt1"/>
              </a:buClr>
              <a:buSzPct val="100000"/>
              <a:buChar char="▪"/>
            </a:pPr>
            <a:r>
              <a:rPr lang="en-US"/>
              <a:t>Share event agenda and activities for growing relationships, routines, and resources with families as partners connected to National Family Day.</a:t>
            </a:r>
            <a:endParaRPr/>
          </a:p>
        </p:txBody>
      </p:sp>
      <p:sp>
        <p:nvSpPr>
          <p:cNvPr id="115" name="Google Shape;115;p3"/>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b="1" lang="en-US"/>
              <a:t>Materials</a:t>
            </a:r>
            <a:r>
              <a:rPr lang="en-US"/>
              <a:t> needed</a:t>
            </a:r>
            <a:endParaRPr/>
          </a:p>
        </p:txBody>
      </p:sp>
      <p:sp>
        <p:nvSpPr>
          <p:cNvPr id="122" name="Google Shape;122;p4"/>
          <p:cNvSpPr txBox="1"/>
          <p:nvPr>
            <p:ph idx="2" type="body"/>
          </p:nvPr>
        </p:nvSpPr>
        <p:spPr>
          <a:xfrm>
            <a:off x="533400" y="3235552"/>
            <a:ext cx="6172200" cy="1234004"/>
          </a:xfrm>
          <a:prstGeom prst="rect">
            <a:avLst/>
          </a:prstGeom>
          <a:noFill/>
          <a:ln>
            <a:noFill/>
          </a:ln>
        </p:spPr>
        <p:txBody>
          <a:bodyPr anchorCtr="0" anchor="t" bIns="0" lIns="0" spcFirstLastPara="1" rIns="0" wrap="square" tIns="0">
            <a:normAutofit/>
          </a:bodyPr>
          <a:lstStyle/>
          <a:p>
            <a:pPr indent="-228600" lvl="0" marL="228600" rtl="0" algn="l">
              <a:lnSpc>
                <a:spcPct val="100000"/>
              </a:lnSpc>
              <a:spcBef>
                <a:spcPts val="0"/>
              </a:spcBef>
              <a:spcAft>
                <a:spcPts val="0"/>
              </a:spcAft>
              <a:buSzPts val="2800"/>
              <a:buChar char="▪"/>
            </a:pPr>
            <a:r>
              <a:rPr lang="en-US"/>
              <a:t>Access to the </a:t>
            </a:r>
            <a:r>
              <a:rPr b="1" lang="en-US"/>
              <a:t>eTEACHNY Website</a:t>
            </a:r>
            <a:endParaRPr/>
          </a:p>
          <a:p>
            <a:pPr indent="-228600" lvl="0" marL="228600" rtl="0" algn="l">
              <a:lnSpc>
                <a:spcPct val="100000"/>
              </a:lnSpc>
              <a:spcBef>
                <a:spcPts val="1200"/>
              </a:spcBef>
              <a:spcAft>
                <a:spcPts val="0"/>
              </a:spcAft>
              <a:buSzPts val="2800"/>
              <a:buChar char="▪"/>
            </a:pPr>
            <a:r>
              <a:rPr lang="en-US"/>
              <a:t>Families as Partners </a:t>
            </a:r>
            <a:r>
              <a:rPr b="1" lang="en-US"/>
              <a:t>Slide Deck</a:t>
            </a:r>
            <a:endParaRPr/>
          </a:p>
        </p:txBody>
      </p:sp>
      <p:grpSp>
        <p:nvGrpSpPr>
          <p:cNvPr descr="Computer icon with eTeachNY website image" id="123" name="Google Shape;123;p4"/>
          <p:cNvGrpSpPr/>
          <p:nvPr/>
        </p:nvGrpSpPr>
        <p:grpSpPr>
          <a:xfrm>
            <a:off x="7301552" y="2253404"/>
            <a:ext cx="4028957" cy="3223864"/>
            <a:chOff x="7315200" y="3631827"/>
            <a:chExt cx="4028957" cy="3223864"/>
          </a:xfrm>
        </p:grpSpPr>
        <p:pic>
          <p:nvPicPr>
            <p:cNvPr descr="computer monitor illustration" id="124" name="Google Shape;124;p4"/>
            <p:cNvPicPr preferRelativeResize="0"/>
            <p:nvPr/>
          </p:nvPicPr>
          <p:blipFill rotWithShape="1">
            <a:blip r:embed="rId3">
              <a:alphaModFix/>
            </a:blip>
            <a:srcRect b="0" l="0" r="0" t="0"/>
            <a:stretch/>
          </p:blipFill>
          <p:spPr>
            <a:xfrm>
              <a:off x="7315200" y="3631827"/>
              <a:ext cx="4028957" cy="3223864"/>
            </a:xfrm>
            <a:prstGeom prst="rect">
              <a:avLst/>
            </a:prstGeom>
            <a:noFill/>
            <a:ln>
              <a:noFill/>
            </a:ln>
            <a:effectLst>
              <a:outerShdw blurRad="50800" rotWithShape="0" algn="br" dir="13500000" dist="38100">
                <a:srgbClr val="000000">
                  <a:alpha val="40000"/>
                </a:srgbClr>
              </a:outerShdw>
            </a:effectLst>
          </p:spPr>
        </p:pic>
        <p:pic>
          <p:nvPicPr>
            <p:cNvPr descr="screen capture of eTEACHNY website home page" id="125" name="Google Shape;125;p4"/>
            <p:cNvPicPr preferRelativeResize="0"/>
            <p:nvPr/>
          </p:nvPicPr>
          <p:blipFill rotWithShape="1">
            <a:blip r:embed="rId4">
              <a:alphaModFix/>
            </a:blip>
            <a:srcRect b="0" l="0" r="0" t="0"/>
            <a:stretch/>
          </p:blipFill>
          <p:spPr>
            <a:xfrm>
              <a:off x="7423597" y="3748604"/>
              <a:ext cx="3812163" cy="2099375"/>
            </a:xfrm>
            <a:prstGeom prst="rect">
              <a:avLst/>
            </a:prstGeom>
            <a:noFill/>
            <a:ln>
              <a:noFill/>
            </a:ln>
          </p:spPr>
        </p:pic>
      </p:grpSp>
      <p:sp>
        <p:nvSpPr>
          <p:cNvPr id="126" name="Google Shape;126;p4"/>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5"/>
          <p:cNvSpPr txBox="1"/>
          <p:nvPr>
            <p:ph type="title"/>
          </p:nvPr>
        </p:nvSpPr>
        <p:spPr>
          <a:xfrm>
            <a:off x="0" y="533400"/>
            <a:ext cx="12192000" cy="1981199"/>
          </a:xfrm>
          <a:prstGeom prst="rect">
            <a:avLst/>
          </a:prstGeom>
          <a:solidFill>
            <a:srgbClr val="0076C1"/>
          </a:solidFill>
          <a:ln>
            <a:noFill/>
          </a:ln>
        </p:spPr>
        <p:txBody>
          <a:bodyPr anchorCtr="0" anchor="ctr" bIns="0" lIns="548625" spcFirstLastPara="1" rIns="548625" wrap="square" tIns="0">
            <a:normAutofit/>
          </a:bodyPr>
          <a:lstStyle/>
          <a:p>
            <a:pPr indent="0" lvl="0" marL="0" rtl="0" algn="l">
              <a:lnSpc>
                <a:spcPct val="90000"/>
              </a:lnSpc>
              <a:spcBef>
                <a:spcPts val="0"/>
              </a:spcBef>
              <a:spcAft>
                <a:spcPts val="0"/>
              </a:spcAft>
              <a:buClr>
                <a:schemeClr val="lt1"/>
              </a:buClr>
              <a:buSzPts val="4000"/>
              <a:buFont typeface="Arial"/>
              <a:buNone/>
            </a:pPr>
            <a:r>
              <a:rPr lang="en-US"/>
              <a:t>Foundation of partnership </a:t>
            </a:r>
            <a:br>
              <a:rPr lang="en-US"/>
            </a:br>
            <a:r>
              <a:rPr lang="en-US"/>
              <a:t>with families:</a:t>
            </a:r>
            <a:endParaRPr/>
          </a:p>
        </p:txBody>
      </p:sp>
      <p:sp>
        <p:nvSpPr>
          <p:cNvPr id="133" name="Google Shape;133;p5"/>
          <p:cNvSpPr txBox="1"/>
          <p:nvPr>
            <p:ph idx="2" type="body"/>
          </p:nvPr>
        </p:nvSpPr>
        <p:spPr>
          <a:xfrm>
            <a:off x="533400" y="2743200"/>
            <a:ext cx="5334000" cy="358139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400"/>
              <a:buNone/>
            </a:pPr>
            <a:r>
              <a:rPr b="1" lang="en-US" sz="2400">
                <a:solidFill>
                  <a:schemeClr val="accent3"/>
                </a:solidFill>
              </a:rPr>
              <a:t>RELATIONSHIPS</a:t>
            </a:r>
            <a:br>
              <a:rPr lang="en-US"/>
            </a:br>
            <a:r>
              <a:rPr lang="en-US" sz="1800"/>
              <a:t>Positive connections that foster interaction and establish a nurturing environment of trust and support.</a:t>
            </a:r>
            <a:endParaRPr/>
          </a:p>
          <a:p>
            <a:pPr indent="0" lvl="0" marL="0" rtl="0" algn="l">
              <a:lnSpc>
                <a:spcPct val="100000"/>
              </a:lnSpc>
              <a:spcBef>
                <a:spcPts val="1200"/>
              </a:spcBef>
              <a:spcAft>
                <a:spcPts val="0"/>
              </a:spcAft>
              <a:buSzPts val="2400"/>
              <a:buNone/>
            </a:pPr>
            <a:r>
              <a:rPr b="1" lang="en-US" sz="2400">
                <a:solidFill>
                  <a:schemeClr val="lt2"/>
                </a:solidFill>
              </a:rPr>
              <a:t>ROUTINES</a:t>
            </a:r>
            <a:br>
              <a:rPr lang="en-US"/>
            </a:br>
            <a:r>
              <a:rPr lang="en-US" sz="1800"/>
              <a:t>Rehearsed and predictable practices that provide structure to support efficient and effective learning.</a:t>
            </a:r>
            <a:endParaRPr/>
          </a:p>
          <a:p>
            <a:pPr indent="0" lvl="0" marL="0" rtl="0" algn="l">
              <a:lnSpc>
                <a:spcPct val="100000"/>
              </a:lnSpc>
              <a:spcBef>
                <a:spcPts val="1200"/>
              </a:spcBef>
              <a:spcAft>
                <a:spcPts val="0"/>
              </a:spcAft>
              <a:buSzPts val="2400"/>
              <a:buNone/>
            </a:pPr>
            <a:r>
              <a:rPr b="1" lang="en-US" sz="2400">
                <a:solidFill>
                  <a:srgbClr val="CF443F"/>
                </a:solidFill>
              </a:rPr>
              <a:t>RESOURCES</a:t>
            </a:r>
            <a:br>
              <a:rPr lang="en-US"/>
            </a:br>
            <a:r>
              <a:rPr lang="en-US" sz="1800"/>
              <a:t>Materials, Tools, and Supplies </a:t>
            </a:r>
            <a:br>
              <a:rPr lang="en-US" sz="1800"/>
            </a:br>
            <a:r>
              <a:rPr lang="en-US" sz="1800"/>
              <a:t>to support active learning and skill development. </a:t>
            </a:r>
            <a:endParaRPr/>
          </a:p>
          <a:p>
            <a:pPr indent="-76200" lvl="1" marL="457200" rtl="0" algn="l">
              <a:lnSpc>
                <a:spcPct val="100000"/>
              </a:lnSpc>
              <a:spcBef>
                <a:spcPts val="1200"/>
              </a:spcBef>
              <a:spcAft>
                <a:spcPts val="0"/>
              </a:spcAft>
              <a:buSzPts val="2400"/>
              <a:buNone/>
            </a:pPr>
            <a:r>
              <a:t/>
            </a:r>
            <a:endParaRPr/>
          </a:p>
          <a:p>
            <a:pPr indent="0" lvl="0" marL="0" rtl="0" algn="l">
              <a:lnSpc>
                <a:spcPct val="100000"/>
              </a:lnSpc>
              <a:spcBef>
                <a:spcPts val="1200"/>
              </a:spcBef>
              <a:spcAft>
                <a:spcPts val="0"/>
              </a:spcAft>
              <a:buSzPts val="2800"/>
              <a:buNone/>
            </a:pPr>
            <a:r>
              <a:t/>
            </a:r>
            <a:endParaRPr/>
          </a:p>
        </p:txBody>
      </p:sp>
      <p:pic>
        <p:nvPicPr>
          <p:cNvPr descr="Circular diagram illustrating 3 components of families as partners: relationships, routines, and resources. Relationships includes communication &amp; feedback, roles &amp; responsibilities, and well-being structures. Routines includes organizational &amp; study skills, support structures, and attendance &amp; engagement. Resources includes technology tools, instructional tools, and learning environment." id="134" name="Google Shape;134;p5"/>
          <p:cNvPicPr preferRelativeResize="0"/>
          <p:nvPr/>
        </p:nvPicPr>
        <p:blipFill rotWithShape="1">
          <a:blip r:embed="rId3">
            <a:alphaModFix/>
          </a:blip>
          <a:srcRect b="0" l="0" r="0" t="0"/>
          <a:stretch/>
        </p:blipFill>
        <p:spPr>
          <a:xfrm>
            <a:off x="6090899" y="457199"/>
            <a:ext cx="5872501" cy="5867399"/>
          </a:xfrm>
          <a:prstGeom prst="rect">
            <a:avLst/>
          </a:prstGeom>
          <a:noFill/>
          <a:ln>
            <a:noFill/>
          </a:ln>
        </p:spPr>
      </p:pic>
      <p:sp>
        <p:nvSpPr>
          <p:cNvPr id="135" name="Google Shape;135;p5"/>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0" y="533400"/>
            <a:ext cx="12192000" cy="1788112"/>
          </a:xfrm>
          <a:prstGeom prst="rect">
            <a:avLst/>
          </a:prstGeom>
          <a:solidFill>
            <a:srgbClr val="1773A3"/>
          </a:solidFill>
          <a:ln>
            <a:noFill/>
          </a:ln>
        </p:spPr>
        <p:txBody>
          <a:bodyPr anchorCtr="0" anchor="t" bIns="0" lIns="548625" spcFirstLastPara="1" rIns="548625" wrap="square" tIns="182875">
            <a:noAutofit/>
          </a:bodyPr>
          <a:lstStyle/>
          <a:p>
            <a:pPr indent="0" lvl="0" marL="0" rtl="0" algn="l">
              <a:lnSpc>
                <a:spcPct val="90000"/>
              </a:lnSpc>
              <a:spcBef>
                <a:spcPts val="0"/>
              </a:spcBef>
              <a:spcAft>
                <a:spcPts val="0"/>
              </a:spcAft>
              <a:buClr>
                <a:schemeClr val="lt1"/>
              </a:buClr>
              <a:buSzPts val="4000"/>
              <a:buFont typeface="Arial"/>
              <a:buNone/>
            </a:pPr>
            <a:r>
              <a:rPr lang="en-US"/>
              <a:t>Relationships</a:t>
            </a:r>
            <a:br>
              <a:rPr lang="en-US"/>
            </a:br>
            <a:r>
              <a:rPr b="1" lang="en-US" sz="2400"/>
              <a:t>Positive connections</a:t>
            </a:r>
            <a:r>
              <a:rPr lang="en-US" sz="2400"/>
              <a:t> that foster interaction and </a:t>
            </a:r>
            <a:br>
              <a:rPr lang="en-US" sz="2400"/>
            </a:br>
            <a:r>
              <a:rPr lang="en-US" sz="2400"/>
              <a:t>establish a nurturing environment of trust and support.</a:t>
            </a:r>
            <a:endParaRPr/>
          </a:p>
        </p:txBody>
      </p:sp>
      <p:pic>
        <p:nvPicPr>
          <p:cNvPr descr="Circular diagram illustrating 3 components of families as partners: relationships, routines, and resources. Relationships section is highlighted." id="142" name="Google Shape;142;p6"/>
          <p:cNvPicPr preferRelativeResize="0"/>
          <p:nvPr/>
        </p:nvPicPr>
        <p:blipFill rotWithShape="1">
          <a:blip r:embed="rId3">
            <a:alphaModFix/>
          </a:blip>
          <a:srcRect b="0" l="0" r="0" t="0"/>
          <a:stretch/>
        </p:blipFill>
        <p:spPr>
          <a:xfrm>
            <a:off x="9105654" y="106680"/>
            <a:ext cx="2560320" cy="2560320"/>
          </a:xfrm>
          <a:prstGeom prst="rect">
            <a:avLst/>
          </a:prstGeom>
          <a:noFill/>
          <a:ln>
            <a:noFill/>
          </a:ln>
          <a:effectLst>
            <a:outerShdw blurRad="50800" rotWithShape="0" algn="tl" dir="2700000" dist="38100">
              <a:srgbClr val="000000">
                <a:alpha val="40000"/>
              </a:srgbClr>
            </a:outerShdw>
          </a:effectLst>
        </p:spPr>
      </p:pic>
      <p:sp>
        <p:nvSpPr>
          <p:cNvPr id="143" name="Google Shape;143;p6"/>
          <p:cNvSpPr txBox="1"/>
          <p:nvPr>
            <p:ph idx="1" type="body"/>
          </p:nvPr>
        </p:nvSpPr>
        <p:spPr>
          <a:xfrm>
            <a:off x="533400" y="2743200"/>
            <a:ext cx="3657600" cy="923330"/>
          </a:xfrm>
          <a:prstGeom prst="rect">
            <a:avLst/>
          </a:prstGeom>
          <a:solidFill>
            <a:srgbClr val="1773A3"/>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COMMUNICATION </a:t>
            </a:r>
            <a:br>
              <a:rPr lang="en-US" sz="1800"/>
            </a:br>
            <a:r>
              <a:rPr lang="en-US" sz="1800"/>
              <a:t>&amp; FEEDBACK</a:t>
            </a:r>
            <a:endParaRPr/>
          </a:p>
        </p:txBody>
      </p:sp>
      <p:pic>
        <p:nvPicPr>
          <p:cNvPr descr="illustration of speech bubbles" id="144" name="Google Shape;144;p6"/>
          <p:cNvPicPr preferRelativeResize="0"/>
          <p:nvPr/>
        </p:nvPicPr>
        <p:blipFill rotWithShape="1">
          <a:blip r:embed="rId4">
            <a:alphaModFix/>
          </a:blip>
          <a:srcRect b="0" l="0" r="0" t="0"/>
          <a:stretch/>
        </p:blipFill>
        <p:spPr>
          <a:xfrm>
            <a:off x="2819401" y="2708575"/>
            <a:ext cx="1371600" cy="933954"/>
          </a:xfrm>
          <a:prstGeom prst="rect">
            <a:avLst/>
          </a:prstGeom>
          <a:noFill/>
          <a:ln>
            <a:noFill/>
          </a:ln>
        </p:spPr>
      </p:pic>
      <p:sp>
        <p:nvSpPr>
          <p:cNvPr id="145" name="Google Shape;145;p6"/>
          <p:cNvSpPr txBox="1"/>
          <p:nvPr>
            <p:ph idx="2" type="body"/>
          </p:nvPr>
        </p:nvSpPr>
        <p:spPr>
          <a:xfrm>
            <a:off x="533400" y="3666530"/>
            <a:ext cx="3657600" cy="2658070"/>
          </a:xfrm>
          <a:prstGeom prst="rect">
            <a:avLst/>
          </a:prstGeom>
          <a:noFill/>
          <a:ln>
            <a:noFill/>
          </a:ln>
        </p:spPr>
        <p:txBody>
          <a:bodyPr anchorCtr="0" anchor="t" bIns="0" lIns="91425" spcFirstLastPara="1" rIns="91425" wrap="square" tIns="91425">
            <a:noAutofit/>
          </a:bodyPr>
          <a:lstStyle/>
          <a:p>
            <a:pPr indent="-228600" lvl="0" marL="228600" rtl="0" algn="l">
              <a:lnSpc>
                <a:spcPct val="100000"/>
              </a:lnSpc>
              <a:spcBef>
                <a:spcPts val="0"/>
              </a:spcBef>
              <a:spcAft>
                <a:spcPts val="0"/>
              </a:spcAft>
              <a:buClr>
                <a:schemeClr val="accent3"/>
              </a:buClr>
              <a:buSzPts val="1800"/>
              <a:buChar char="▪"/>
            </a:pPr>
            <a:r>
              <a:rPr lang="en-US" sz="1800"/>
              <a:t>Foster </a:t>
            </a:r>
            <a:r>
              <a:rPr b="1" lang="en-US" sz="1800"/>
              <a:t>two-way communication </a:t>
            </a:r>
            <a:br>
              <a:rPr b="1" lang="en-US" sz="1800"/>
            </a:br>
            <a:r>
              <a:rPr lang="en-US" sz="1800"/>
              <a:t>(e.g., Minimize education </a:t>
            </a:r>
            <a:br>
              <a:rPr lang="en-US" sz="1800"/>
            </a:br>
            <a:r>
              <a:rPr lang="en-US" sz="1800"/>
              <a:t>jargon and use preferred communication channels)</a:t>
            </a:r>
            <a:endParaRPr/>
          </a:p>
          <a:p>
            <a:pPr indent="-228600" lvl="0" marL="228600" rtl="0" algn="l">
              <a:lnSpc>
                <a:spcPct val="100000"/>
              </a:lnSpc>
              <a:spcBef>
                <a:spcPts val="1200"/>
              </a:spcBef>
              <a:spcAft>
                <a:spcPts val="0"/>
              </a:spcAft>
              <a:buClr>
                <a:schemeClr val="accent3"/>
              </a:buClr>
              <a:buSzPts val="1800"/>
              <a:buChar char="▪"/>
            </a:pPr>
            <a:r>
              <a:rPr lang="en-US" sz="1800"/>
              <a:t>Provide (actionable and regular) </a:t>
            </a:r>
            <a:r>
              <a:rPr b="1" lang="en-US" sz="1800"/>
              <a:t>personalized information</a:t>
            </a:r>
            <a:endParaRPr/>
          </a:p>
        </p:txBody>
      </p:sp>
      <p:sp>
        <p:nvSpPr>
          <p:cNvPr id="146" name="Google Shape;146;p6"/>
          <p:cNvSpPr txBox="1"/>
          <p:nvPr>
            <p:ph idx="3" type="body"/>
          </p:nvPr>
        </p:nvSpPr>
        <p:spPr>
          <a:xfrm>
            <a:off x="4267200" y="2743200"/>
            <a:ext cx="3657600" cy="923330"/>
          </a:xfrm>
          <a:prstGeom prst="rect">
            <a:avLst/>
          </a:prstGeom>
          <a:solidFill>
            <a:srgbClr val="1773A3"/>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ROLES &amp; </a:t>
            </a:r>
            <a:br>
              <a:rPr lang="en-US" sz="1800"/>
            </a:br>
            <a:r>
              <a:rPr lang="en-US" sz="1800"/>
              <a:t>RESPONSIBILITIES</a:t>
            </a:r>
            <a:endParaRPr/>
          </a:p>
        </p:txBody>
      </p:sp>
      <p:pic>
        <p:nvPicPr>
          <p:cNvPr descr="illustration of employee badge" id="147" name="Google Shape;147;p6"/>
          <p:cNvPicPr preferRelativeResize="0"/>
          <p:nvPr/>
        </p:nvPicPr>
        <p:blipFill rotWithShape="1">
          <a:blip r:embed="rId5">
            <a:alphaModFix/>
          </a:blip>
          <a:srcRect b="0" l="0" r="0" t="0"/>
          <a:stretch/>
        </p:blipFill>
        <p:spPr>
          <a:xfrm>
            <a:off x="6613020" y="2634853"/>
            <a:ext cx="1247016" cy="1098947"/>
          </a:xfrm>
          <a:prstGeom prst="rect">
            <a:avLst/>
          </a:prstGeom>
          <a:noFill/>
          <a:ln>
            <a:noFill/>
          </a:ln>
        </p:spPr>
      </p:pic>
      <p:sp>
        <p:nvSpPr>
          <p:cNvPr id="148" name="Google Shape;148;p6"/>
          <p:cNvSpPr txBox="1"/>
          <p:nvPr>
            <p:ph idx="4" type="body"/>
          </p:nvPr>
        </p:nvSpPr>
        <p:spPr>
          <a:xfrm>
            <a:off x="4267200" y="3666530"/>
            <a:ext cx="3657600" cy="2658070"/>
          </a:xfrm>
          <a:prstGeom prst="rect">
            <a:avLst/>
          </a:prstGeom>
          <a:noFill/>
          <a:ln>
            <a:noFill/>
          </a:ln>
        </p:spPr>
        <p:txBody>
          <a:bodyPr anchorCtr="0" anchor="t" bIns="0" lIns="91425" spcFirstLastPara="1" rIns="91425" wrap="square" tIns="91425">
            <a:noAutofit/>
          </a:bodyPr>
          <a:lstStyle/>
          <a:p>
            <a:pPr indent="-228600" lvl="0" marL="228600" rtl="0" algn="l">
              <a:lnSpc>
                <a:spcPct val="100000"/>
              </a:lnSpc>
              <a:spcBef>
                <a:spcPts val="0"/>
              </a:spcBef>
              <a:spcAft>
                <a:spcPts val="0"/>
              </a:spcAft>
              <a:buClr>
                <a:schemeClr val="accent3"/>
              </a:buClr>
              <a:buSzPts val="1800"/>
              <a:buChar char="▪"/>
            </a:pPr>
            <a:r>
              <a:rPr b="1" lang="en-US" sz="1800"/>
              <a:t>Defining the team</a:t>
            </a:r>
            <a:r>
              <a:rPr lang="en-US" sz="1800"/>
              <a:t> </a:t>
            </a:r>
            <a:br>
              <a:rPr lang="en-US" sz="1800"/>
            </a:br>
            <a:r>
              <a:rPr lang="en-US" sz="1800"/>
              <a:t>and the standard </a:t>
            </a:r>
            <a:br>
              <a:rPr lang="en-US" sz="1800"/>
            </a:br>
            <a:r>
              <a:rPr b="1" lang="en-US" sz="1800"/>
              <a:t>operating procedures</a:t>
            </a:r>
            <a:endParaRPr/>
          </a:p>
          <a:p>
            <a:pPr indent="-228600" lvl="0" marL="228600" rtl="0" algn="l">
              <a:lnSpc>
                <a:spcPct val="100000"/>
              </a:lnSpc>
              <a:spcBef>
                <a:spcPts val="1200"/>
              </a:spcBef>
              <a:spcAft>
                <a:spcPts val="0"/>
              </a:spcAft>
              <a:buClr>
                <a:schemeClr val="accent3"/>
              </a:buClr>
              <a:buSzPts val="1800"/>
              <a:buChar char="▪"/>
            </a:pPr>
            <a:r>
              <a:rPr b="1" lang="en-US" sz="1800"/>
              <a:t>Managing expectations</a:t>
            </a:r>
            <a:r>
              <a:rPr lang="en-US" sz="1800"/>
              <a:t> </a:t>
            </a:r>
            <a:br>
              <a:rPr lang="en-US" sz="1800"/>
            </a:br>
            <a:r>
              <a:rPr lang="en-US" sz="1800"/>
              <a:t>for all partners</a:t>
            </a:r>
            <a:endParaRPr/>
          </a:p>
        </p:txBody>
      </p:sp>
      <p:sp>
        <p:nvSpPr>
          <p:cNvPr id="149" name="Google Shape;149;p6"/>
          <p:cNvSpPr txBox="1"/>
          <p:nvPr>
            <p:ph idx="5" type="body"/>
          </p:nvPr>
        </p:nvSpPr>
        <p:spPr>
          <a:xfrm>
            <a:off x="8001000" y="2743200"/>
            <a:ext cx="3657600" cy="923330"/>
          </a:xfrm>
          <a:prstGeom prst="rect">
            <a:avLst/>
          </a:prstGeom>
          <a:solidFill>
            <a:srgbClr val="1773A3"/>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WELL-BEING </a:t>
            </a:r>
            <a:br>
              <a:rPr lang="en-US" sz="1800"/>
            </a:br>
            <a:r>
              <a:rPr lang="en-US" sz="1800"/>
              <a:t>STRUCTURES</a:t>
            </a:r>
            <a:endParaRPr/>
          </a:p>
        </p:txBody>
      </p:sp>
      <p:pic>
        <p:nvPicPr>
          <p:cNvPr descr="illustration of happy student with laptop and books" id="150" name="Google Shape;150;p6"/>
          <p:cNvPicPr preferRelativeResize="0"/>
          <p:nvPr/>
        </p:nvPicPr>
        <p:blipFill rotWithShape="1">
          <a:blip r:embed="rId6">
            <a:alphaModFix/>
          </a:blip>
          <a:srcRect b="0" l="0" r="0" t="0"/>
          <a:stretch/>
        </p:blipFill>
        <p:spPr>
          <a:xfrm flipH="1">
            <a:off x="10373401" y="2654605"/>
            <a:ext cx="1078683" cy="1069379"/>
          </a:xfrm>
          <a:prstGeom prst="rect">
            <a:avLst/>
          </a:prstGeom>
          <a:noFill/>
          <a:ln>
            <a:noFill/>
          </a:ln>
        </p:spPr>
      </p:pic>
      <p:sp>
        <p:nvSpPr>
          <p:cNvPr id="151" name="Google Shape;151;p6"/>
          <p:cNvSpPr txBox="1"/>
          <p:nvPr>
            <p:ph idx="6" type="body"/>
          </p:nvPr>
        </p:nvSpPr>
        <p:spPr>
          <a:xfrm>
            <a:off x="8001000" y="3666530"/>
            <a:ext cx="3657600" cy="2658070"/>
          </a:xfrm>
          <a:prstGeom prst="rect">
            <a:avLst/>
          </a:prstGeom>
          <a:noFill/>
          <a:ln>
            <a:noFill/>
          </a:ln>
        </p:spPr>
        <p:txBody>
          <a:bodyPr anchorCtr="0" anchor="t" bIns="0" lIns="91425" spcFirstLastPara="1" rIns="91425" wrap="square" tIns="91425">
            <a:noAutofit/>
          </a:bodyPr>
          <a:lstStyle/>
          <a:p>
            <a:pPr indent="-228600" lvl="0" marL="228600" rtl="0" algn="l">
              <a:lnSpc>
                <a:spcPct val="100000"/>
              </a:lnSpc>
              <a:spcBef>
                <a:spcPts val="0"/>
              </a:spcBef>
              <a:spcAft>
                <a:spcPts val="0"/>
              </a:spcAft>
              <a:buClr>
                <a:schemeClr val="accent3"/>
              </a:buClr>
              <a:buSzPts val="1800"/>
              <a:buChar char="▪"/>
            </a:pPr>
            <a:r>
              <a:rPr b="1" lang="en-US" sz="1800"/>
              <a:t>Prioritize</a:t>
            </a:r>
            <a:r>
              <a:rPr lang="en-US" sz="1800"/>
              <a:t> physical and emotional </a:t>
            </a:r>
            <a:r>
              <a:rPr b="1" lang="en-US" sz="1800"/>
              <a:t>well-being</a:t>
            </a:r>
            <a:r>
              <a:rPr lang="en-US" sz="1800"/>
              <a:t> </a:t>
            </a:r>
            <a:endParaRPr/>
          </a:p>
          <a:p>
            <a:pPr indent="-228600" lvl="0" marL="228600" rtl="0" algn="l">
              <a:lnSpc>
                <a:spcPct val="100000"/>
              </a:lnSpc>
              <a:spcBef>
                <a:spcPts val="1200"/>
              </a:spcBef>
              <a:spcAft>
                <a:spcPts val="0"/>
              </a:spcAft>
              <a:buClr>
                <a:schemeClr val="accent3"/>
              </a:buClr>
              <a:buSzPts val="1800"/>
              <a:buChar char="▪"/>
            </a:pPr>
            <a:r>
              <a:rPr b="1" lang="en-US" sz="1800"/>
              <a:t>Promote Balance </a:t>
            </a:r>
            <a:br>
              <a:rPr b="1" lang="en-US" sz="1800"/>
            </a:br>
            <a:r>
              <a:rPr lang="en-US" sz="1800"/>
              <a:t>(e.g., allow breaks)</a:t>
            </a:r>
            <a:endParaRPr/>
          </a:p>
        </p:txBody>
      </p:sp>
      <p:sp>
        <p:nvSpPr>
          <p:cNvPr id="152" name="Google Shape;152;p6"/>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ph type="title"/>
          </p:nvPr>
        </p:nvSpPr>
        <p:spPr>
          <a:xfrm>
            <a:off x="0" y="533400"/>
            <a:ext cx="12192000" cy="1788112"/>
          </a:xfrm>
          <a:prstGeom prst="rect">
            <a:avLst/>
          </a:prstGeom>
          <a:solidFill>
            <a:srgbClr val="DA6E6A"/>
          </a:solidFill>
          <a:ln>
            <a:noFill/>
          </a:ln>
        </p:spPr>
        <p:txBody>
          <a:bodyPr anchorCtr="0" anchor="t" bIns="0" lIns="548625" spcFirstLastPara="1" rIns="548625" wrap="square" tIns="182875">
            <a:noAutofit/>
          </a:bodyPr>
          <a:lstStyle/>
          <a:p>
            <a:pPr indent="0" lvl="0" marL="0" rtl="0" algn="l">
              <a:lnSpc>
                <a:spcPct val="90000"/>
              </a:lnSpc>
              <a:spcBef>
                <a:spcPts val="0"/>
              </a:spcBef>
              <a:spcAft>
                <a:spcPts val="0"/>
              </a:spcAft>
              <a:buClr>
                <a:schemeClr val="lt1"/>
              </a:buClr>
              <a:buSzPts val="4000"/>
              <a:buFont typeface="Arial"/>
              <a:buNone/>
            </a:pPr>
            <a:r>
              <a:rPr lang="en-US"/>
              <a:t>Resources</a:t>
            </a:r>
            <a:br>
              <a:rPr lang="en-US"/>
            </a:br>
            <a:r>
              <a:rPr b="1" lang="en-US" sz="2400"/>
              <a:t>Materials, Tools, and Supplies</a:t>
            </a:r>
            <a:r>
              <a:rPr lang="en-US" sz="2400"/>
              <a:t> to support </a:t>
            </a:r>
            <a:br>
              <a:rPr lang="en-US" sz="2400"/>
            </a:br>
            <a:r>
              <a:rPr lang="en-US" sz="2400"/>
              <a:t>active learning and skill development.</a:t>
            </a:r>
            <a:endParaRPr/>
          </a:p>
        </p:txBody>
      </p:sp>
      <p:pic>
        <p:nvPicPr>
          <p:cNvPr descr="Circular diagram illustrating 3 components of families as partners: relationships, routines, and resources. Resources section is highlighted." id="159" name="Google Shape;159;p7"/>
          <p:cNvPicPr preferRelativeResize="0"/>
          <p:nvPr/>
        </p:nvPicPr>
        <p:blipFill rotWithShape="1">
          <a:blip r:embed="rId3">
            <a:alphaModFix/>
          </a:blip>
          <a:srcRect b="0" l="0" r="0" t="0"/>
          <a:stretch/>
        </p:blipFill>
        <p:spPr>
          <a:xfrm>
            <a:off x="9105654" y="106680"/>
            <a:ext cx="2560320" cy="2560320"/>
          </a:xfrm>
          <a:prstGeom prst="rect">
            <a:avLst/>
          </a:prstGeom>
          <a:noFill/>
          <a:ln>
            <a:noFill/>
          </a:ln>
          <a:effectLst>
            <a:outerShdw blurRad="50800" rotWithShape="0" algn="tl" dir="2700000" dist="38100">
              <a:srgbClr val="000000">
                <a:alpha val="40000"/>
              </a:srgbClr>
            </a:outerShdw>
          </a:effectLst>
        </p:spPr>
      </p:pic>
      <p:sp>
        <p:nvSpPr>
          <p:cNvPr id="160" name="Google Shape;160;p7"/>
          <p:cNvSpPr txBox="1"/>
          <p:nvPr>
            <p:ph idx="1" type="body"/>
          </p:nvPr>
        </p:nvSpPr>
        <p:spPr>
          <a:xfrm>
            <a:off x="533400" y="2743200"/>
            <a:ext cx="3657600" cy="923330"/>
          </a:xfrm>
          <a:prstGeom prst="rect">
            <a:avLst/>
          </a:prstGeom>
          <a:solidFill>
            <a:srgbClr val="DA6E6A"/>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LEARNING </a:t>
            </a:r>
            <a:br>
              <a:rPr lang="en-US" sz="1800"/>
            </a:br>
            <a:r>
              <a:rPr lang="en-US" sz="1800"/>
              <a:t>ENVIRONMENT</a:t>
            </a:r>
            <a:endParaRPr/>
          </a:p>
        </p:txBody>
      </p:sp>
      <p:pic>
        <p:nvPicPr>
          <p:cNvPr descr="illustration of student at desk writing" id="161" name="Google Shape;161;p7"/>
          <p:cNvPicPr preferRelativeResize="0"/>
          <p:nvPr/>
        </p:nvPicPr>
        <p:blipFill rotWithShape="1">
          <a:blip r:embed="rId4">
            <a:alphaModFix/>
          </a:blip>
          <a:srcRect b="0" l="0" r="0" t="0"/>
          <a:stretch/>
        </p:blipFill>
        <p:spPr>
          <a:xfrm>
            <a:off x="2895600" y="2509294"/>
            <a:ext cx="1270818" cy="1224506"/>
          </a:xfrm>
          <a:prstGeom prst="rect">
            <a:avLst/>
          </a:prstGeom>
          <a:noFill/>
          <a:ln>
            <a:noFill/>
          </a:ln>
        </p:spPr>
      </p:pic>
      <p:sp>
        <p:nvSpPr>
          <p:cNvPr id="162" name="Google Shape;162;p7"/>
          <p:cNvSpPr txBox="1"/>
          <p:nvPr>
            <p:ph idx="2" type="body"/>
          </p:nvPr>
        </p:nvSpPr>
        <p:spPr>
          <a:xfrm>
            <a:off x="533400" y="3666530"/>
            <a:ext cx="3657600" cy="2658070"/>
          </a:xfrm>
          <a:prstGeom prst="rect">
            <a:avLst/>
          </a:prstGeom>
          <a:noFill/>
          <a:ln>
            <a:noFill/>
          </a:ln>
        </p:spPr>
        <p:txBody>
          <a:bodyPr anchorCtr="0" anchor="t" bIns="0" lIns="91425" spcFirstLastPara="1" rIns="91425" wrap="square" tIns="91425">
            <a:noAutofit/>
          </a:bodyPr>
          <a:lstStyle/>
          <a:p>
            <a:pPr indent="-228600" lvl="0" marL="228600" rtl="0" algn="l">
              <a:lnSpc>
                <a:spcPct val="100000"/>
              </a:lnSpc>
              <a:spcBef>
                <a:spcPts val="0"/>
              </a:spcBef>
              <a:spcAft>
                <a:spcPts val="0"/>
              </a:spcAft>
              <a:buClr>
                <a:srgbClr val="CF443F"/>
              </a:buClr>
              <a:buSzPts val="1800"/>
              <a:buChar char="▪"/>
            </a:pPr>
            <a:r>
              <a:rPr b="1" lang="en-US" sz="1800"/>
              <a:t>Dedicate</a:t>
            </a:r>
            <a:r>
              <a:rPr lang="en-US" sz="1800"/>
              <a:t> a </a:t>
            </a:r>
            <a:r>
              <a:rPr b="1" lang="en-US" sz="1800"/>
              <a:t>space</a:t>
            </a:r>
            <a:r>
              <a:rPr lang="en-US" sz="1800"/>
              <a:t> for learning </a:t>
            </a:r>
            <a:endParaRPr/>
          </a:p>
          <a:p>
            <a:pPr indent="-228600" lvl="0" marL="228600" rtl="0" algn="l">
              <a:lnSpc>
                <a:spcPct val="100000"/>
              </a:lnSpc>
              <a:spcBef>
                <a:spcPts val="1200"/>
              </a:spcBef>
              <a:spcAft>
                <a:spcPts val="0"/>
              </a:spcAft>
              <a:buClr>
                <a:srgbClr val="CF443F"/>
              </a:buClr>
              <a:buSzPts val="1800"/>
              <a:buChar char="▪"/>
            </a:pPr>
            <a:r>
              <a:rPr lang="en-US" sz="1800"/>
              <a:t>Maintain an </a:t>
            </a:r>
            <a:r>
              <a:rPr b="1" lang="en-US" sz="1800"/>
              <a:t>organized</a:t>
            </a:r>
            <a:r>
              <a:rPr lang="en-US" sz="1800"/>
              <a:t> </a:t>
            </a:r>
            <a:br>
              <a:rPr lang="en-US" sz="1800"/>
            </a:br>
            <a:r>
              <a:rPr lang="en-US" sz="1800"/>
              <a:t>learning </a:t>
            </a:r>
            <a:r>
              <a:rPr b="1" lang="en-US" sz="1800"/>
              <a:t>space</a:t>
            </a:r>
            <a:endParaRPr/>
          </a:p>
        </p:txBody>
      </p:sp>
      <p:sp>
        <p:nvSpPr>
          <p:cNvPr id="163" name="Google Shape;163;p7"/>
          <p:cNvSpPr txBox="1"/>
          <p:nvPr>
            <p:ph idx="3" type="body"/>
          </p:nvPr>
        </p:nvSpPr>
        <p:spPr>
          <a:xfrm>
            <a:off x="4267200" y="2743200"/>
            <a:ext cx="3657600" cy="923330"/>
          </a:xfrm>
          <a:prstGeom prst="rect">
            <a:avLst/>
          </a:prstGeom>
          <a:solidFill>
            <a:srgbClr val="DA6E6A"/>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INSTRUCTIONAL </a:t>
            </a:r>
            <a:br>
              <a:rPr lang="en-US" sz="1800"/>
            </a:br>
            <a:r>
              <a:rPr lang="en-US" sz="1800"/>
              <a:t>TOOLS</a:t>
            </a:r>
            <a:endParaRPr/>
          </a:p>
        </p:txBody>
      </p:sp>
      <p:pic>
        <p:nvPicPr>
          <p:cNvPr descr="ilustration of laptop with websites on screen" id="164" name="Google Shape;164;p7"/>
          <p:cNvPicPr preferRelativeResize="0"/>
          <p:nvPr/>
        </p:nvPicPr>
        <p:blipFill rotWithShape="1">
          <a:blip r:embed="rId5">
            <a:alphaModFix/>
          </a:blip>
          <a:srcRect b="0" l="0" r="0" t="0"/>
          <a:stretch/>
        </p:blipFill>
        <p:spPr>
          <a:xfrm>
            <a:off x="6451683" y="2659694"/>
            <a:ext cx="1473116" cy="997906"/>
          </a:xfrm>
          <a:prstGeom prst="rect">
            <a:avLst/>
          </a:prstGeom>
          <a:noFill/>
          <a:ln>
            <a:noFill/>
          </a:ln>
        </p:spPr>
      </p:pic>
      <p:sp>
        <p:nvSpPr>
          <p:cNvPr id="165" name="Google Shape;165;p7"/>
          <p:cNvSpPr txBox="1"/>
          <p:nvPr>
            <p:ph idx="4" type="body"/>
          </p:nvPr>
        </p:nvSpPr>
        <p:spPr>
          <a:xfrm>
            <a:off x="4267200" y="3666530"/>
            <a:ext cx="3657600" cy="2658070"/>
          </a:xfrm>
          <a:prstGeom prst="rect">
            <a:avLst/>
          </a:prstGeom>
          <a:noFill/>
          <a:ln>
            <a:noFill/>
          </a:ln>
        </p:spPr>
        <p:txBody>
          <a:bodyPr anchorCtr="0" anchor="t" bIns="0" lIns="91425" spcFirstLastPara="1" rIns="91425" wrap="square" tIns="91425">
            <a:noAutofit/>
          </a:bodyPr>
          <a:lstStyle/>
          <a:p>
            <a:pPr indent="-228600" lvl="0" marL="228600" rtl="0" algn="l">
              <a:lnSpc>
                <a:spcPct val="100000"/>
              </a:lnSpc>
              <a:spcBef>
                <a:spcPts val="0"/>
              </a:spcBef>
              <a:spcAft>
                <a:spcPts val="0"/>
              </a:spcAft>
              <a:buClr>
                <a:srgbClr val="CF443F"/>
              </a:buClr>
              <a:buSzPts val="1800"/>
              <a:buChar char="▪"/>
            </a:pPr>
            <a:r>
              <a:rPr lang="en-US" sz="1800"/>
              <a:t>Leverage </a:t>
            </a:r>
            <a:r>
              <a:rPr b="1" lang="en-US" sz="1800"/>
              <a:t>high-quality</a:t>
            </a:r>
            <a:r>
              <a:rPr lang="en-US" sz="1800"/>
              <a:t> digital and print learning </a:t>
            </a:r>
            <a:r>
              <a:rPr b="1" lang="en-US" sz="1800"/>
              <a:t>resources</a:t>
            </a:r>
            <a:endParaRPr/>
          </a:p>
          <a:p>
            <a:pPr indent="-228600" lvl="0" marL="228600" rtl="0" algn="l">
              <a:lnSpc>
                <a:spcPct val="100000"/>
              </a:lnSpc>
              <a:spcBef>
                <a:spcPts val="1200"/>
              </a:spcBef>
              <a:spcAft>
                <a:spcPts val="0"/>
              </a:spcAft>
              <a:buClr>
                <a:srgbClr val="CF443F"/>
              </a:buClr>
              <a:buSzPts val="1800"/>
              <a:buChar char="▪"/>
            </a:pPr>
            <a:r>
              <a:rPr lang="en-US" sz="1800"/>
              <a:t>Leverage </a:t>
            </a:r>
            <a:r>
              <a:rPr b="1" lang="en-US" sz="1800"/>
              <a:t>consistent platforms</a:t>
            </a:r>
            <a:r>
              <a:rPr lang="en-US" sz="1800"/>
              <a:t> across the district, when possible</a:t>
            </a:r>
            <a:endParaRPr/>
          </a:p>
        </p:txBody>
      </p:sp>
      <p:sp>
        <p:nvSpPr>
          <p:cNvPr id="166" name="Google Shape;166;p7"/>
          <p:cNvSpPr txBox="1"/>
          <p:nvPr>
            <p:ph idx="5" type="body"/>
          </p:nvPr>
        </p:nvSpPr>
        <p:spPr>
          <a:xfrm>
            <a:off x="8001000" y="2743200"/>
            <a:ext cx="3657600" cy="923330"/>
          </a:xfrm>
          <a:prstGeom prst="rect">
            <a:avLst/>
          </a:prstGeom>
          <a:solidFill>
            <a:srgbClr val="DA6E6A"/>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TECHNOLOGY</a:t>
            </a:r>
            <a:br>
              <a:rPr lang="en-US" sz="1800"/>
            </a:br>
            <a:r>
              <a:rPr lang="en-US" sz="1800"/>
              <a:t>TOOLS</a:t>
            </a:r>
            <a:endParaRPr/>
          </a:p>
        </p:txBody>
      </p:sp>
      <p:pic>
        <p:nvPicPr>
          <p:cNvPr descr="illustration of house" id="167" name="Google Shape;167;p7"/>
          <p:cNvPicPr preferRelativeResize="0"/>
          <p:nvPr/>
        </p:nvPicPr>
        <p:blipFill rotWithShape="1">
          <a:blip r:embed="rId6">
            <a:alphaModFix/>
          </a:blip>
          <a:srcRect b="0" l="0" r="0" t="0"/>
          <a:stretch/>
        </p:blipFill>
        <p:spPr>
          <a:xfrm>
            <a:off x="10363200" y="2627738"/>
            <a:ext cx="1066800" cy="953662"/>
          </a:xfrm>
          <a:prstGeom prst="rect">
            <a:avLst/>
          </a:prstGeom>
          <a:noFill/>
          <a:ln>
            <a:noFill/>
          </a:ln>
        </p:spPr>
      </p:pic>
      <p:sp>
        <p:nvSpPr>
          <p:cNvPr descr="wifi symbol" id="168" name="Google Shape;168;p7"/>
          <p:cNvSpPr/>
          <p:nvPr/>
        </p:nvSpPr>
        <p:spPr>
          <a:xfrm>
            <a:off x="11412795" y="2796595"/>
            <a:ext cx="421989" cy="307974"/>
          </a:xfrm>
          <a:custGeom>
            <a:rect b="b" l="l" r="r" t="t"/>
            <a:pathLst>
              <a:path extrusionOk="0" h="21594" w="21600">
                <a:moveTo>
                  <a:pt x="11016" y="1"/>
                </a:moveTo>
                <a:cubicBezTo>
                  <a:pt x="10440" y="-6"/>
                  <a:pt x="9852" y="28"/>
                  <a:pt x="9254" y="108"/>
                </a:cubicBezTo>
                <a:cubicBezTo>
                  <a:pt x="5654" y="590"/>
                  <a:pt x="2584" y="2743"/>
                  <a:pt x="0" y="6311"/>
                </a:cubicBezTo>
                <a:cubicBezTo>
                  <a:pt x="523" y="7051"/>
                  <a:pt x="1031" y="7768"/>
                  <a:pt x="1542" y="8490"/>
                </a:cubicBezTo>
                <a:cubicBezTo>
                  <a:pt x="4129" y="4966"/>
                  <a:pt x="7202" y="3087"/>
                  <a:pt x="10803" y="3088"/>
                </a:cubicBezTo>
                <a:cubicBezTo>
                  <a:pt x="14405" y="3089"/>
                  <a:pt x="17479" y="4969"/>
                  <a:pt x="20053" y="8479"/>
                </a:cubicBezTo>
                <a:cubicBezTo>
                  <a:pt x="20563" y="7757"/>
                  <a:pt x="21073" y="7034"/>
                  <a:pt x="21600" y="6287"/>
                </a:cubicBezTo>
                <a:cubicBezTo>
                  <a:pt x="18572" y="2207"/>
                  <a:pt x="15051" y="49"/>
                  <a:pt x="11016" y="1"/>
                </a:cubicBezTo>
                <a:close/>
                <a:moveTo>
                  <a:pt x="10903" y="6177"/>
                </a:moveTo>
                <a:cubicBezTo>
                  <a:pt x="10489" y="6175"/>
                  <a:pt x="10067" y="6203"/>
                  <a:pt x="9637" y="6264"/>
                </a:cubicBezTo>
                <a:cubicBezTo>
                  <a:pt x="7088" y="6623"/>
                  <a:pt x="4914" y="8156"/>
                  <a:pt x="3088" y="10686"/>
                </a:cubicBezTo>
                <a:cubicBezTo>
                  <a:pt x="3610" y="11424"/>
                  <a:pt x="4116" y="12140"/>
                  <a:pt x="4629" y="12865"/>
                </a:cubicBezTo>
                <a:cubicBezTo>
                  <a:pt x="6353" y="10507"/>
                  <a:pt x="8410" y="9259"/>
                  <a:pt x="10808" y="9262"/>
                </a:cubicBezTo>
                <a:cubicBezTo>
                  <a:pt x="13205" y="9265"/>
                  <a:pt x="15259" y="10516"/>
                  <a:pt x="16966" y="12861"/>
                </a:cubicBezTo>
                <a:cubicBezTo>
                  <a:pt x="17482" y="12131"/>
                  <a:pt x="17992" y="11411"/>
                  <a:pt x="18515" y="10670"/>
                </a:cubicBezTo>
                <a:cubicBezTo>
                  <a:pt x="16338" y="7735"/>
                  <a:pt x="13803" y="6193"/>
                  <a:pt x="10903" y="6177"/>
                </a:cubicBezTo>
                <a:close/>
                <a:moveTo>
                  <a:pt x="10623" y="12349"/>
                </a:moveTo>
                <a:cubicBezTo>
                  <a:pt x="8942" y="12414"/>
                  <a:pt x="7322" y="13380"/>
                  <a:pt x="6195" y="15054"/>
                </a:cubicBezTo>
                <a:cubicBezTo>
                  <a:pt x="6706" y="15779"/>
                  <a:pt x="7218" y="16502"/>
                  <a:pt x="7729" y="17226"/>
                </a:cubicBezTo>
                <a:cubicBezTo>
                  <a:pt x="9410" y="14863"/>
                  <a:pt x="12154" y="14812"/>
                  <a:pt x="13873" y="17221"/>
                </a:cubicBezTo>
                <a:cubicBezTo>
                  <a:pt x="14391" y="16489"/>
                  <a:pt x="14903" y="15767"/>
                  <a:pt x="15414" y="15045"/>
                </a:cubicBezTo>
                <a:cubicBezTo>
                  <a:pt x="14046" y="13118"/>
                  <a:pt x="12303" y="12284"/>
                  <a:pt x="10623" y="12349"/>
                </a:cubicBezTo>
                <a:close/>
                <a:moveTo>
                  <a:pt x="10751" y="18531"/>
                </a:moveTo>
                <a:cubicBezTo>
                  <a:pt x="10182" y="18549"/>
                  <a:pt x="9631" y="18867"/>
                  <a:pt x="9280" y="19436"/>
                </a:cubicBezTo>
                <a:cubicBezTo>
                  <a:pt x="9791" y="20161"/>
                  <a:pt x="10300" y="20884"/>
                  <a:pt x="10802" y="21594"/>
                </a:cubicBezTo>
                <a:cubicBezTo>
                  <a:pt x="11307" y="20879"/>
                  <a:pt x="11819" y="20155"/>
                  <a:pt x="12331" y="19432"/>
                </a:cubicBezTo>
                <a:cubicBezTo>
                  <a:pt x="11907" y="18795"/>
                  <a:pt x="11320" y="18513"/>
                  <a:pt x="10751" y="18531"/>
                </a:cubicBezTo>
                <a:close/>
              </a:path>
            </a:pathLst>
          </a:custGeom>
          <a:solidFill>
            <a:srgbClr val="0E294A"/>
          </a:solid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9" name="Google Shape;169;p7"/>
          <p:cNvSpPr txBox="1"/>
          <p:nvPr>
            <p:ph idx="6" type="body"/>
          </p:nvPr>
        </p:nvSpPr>
        <p:spPr>
          <a:xfrm>
            <a:off x="8001000" y="3666530"/>
            <a:ext cx="3657600" cy="2658070"/>
          </a:xfrm>
          <a:prstGeom prst="rect">
            <a:avLst/>
          </a:prstGeom>
          <a:noFill/>
          <a:ln>
            <a:noFill/>
          </a:ln>
        </p:spPr>
        <p:txBody>
          <a:bodyPr anchorCtr="0" anchor="t" bIns="0" lIns="91425" spcFirstLastPara="1" rIns="91425" wrap="square" tIns="91425">
            <a:noAutofit/>
          </a:bodyPr>
          <a:lstStyle/>
          <a:p>
            <a:pPr indent="-228600" lvl="0" marL="228600" rtl="0" algn="l">
              <a:lnSpc>
                <a:spcPct val="100000"/>
              </a:lnSpc>
              <a:spcBef>
                <a:spcPts val="0"/>
              </a:spcBef>
              <a:spcAft>
                <a:spcPts val="0"/>
              </a:spcAft>
              <a:buClr>
                <a:srgbClr val="CF443F"/>
              </a:buClr>
              <a:buSzPts val="1800"/>
              <a:buChar char="▪"/>
            </a:pPr>
            <a:r>
              <a:rPr lang="en-US" sz="1800"/>
              <a:t>Support </a:t>
            </a:r>
            <a:r>
              <a:rPr b="1" lang="en-US" sz="1800"/>
              <a:t>access to devices and internet</a:t>
            </a:r>
            <a:endParaRPr/>
          </a:p>
          <a:p>
            <a:pPr indent="-228600" lvl="0" marL="228600" rtl="0" algn="l">
              <a:lnSpc>
                <a:spcPct val="100000"/>
              </a:lnSpc>
              <a:spcBef>
                <a:spcPts val="1200"/>
              </a:spcBef>
              <a:spcAft>
                <a:spcPts val="0"/>
              </a:spcAft>
              <a:buClr>
                <a:srgbClr val="CF443F"/>
              </a:buClr>
              <a:buSzPts val="1800"/>
              <a:buChar char="▪"/>
            </a:pPr>
            <a:r>
              <a:rPr lang="en-US" sz="1800"/>
              <a:t>Provide </a:t>
            </a:r>
            <a:r>
              <a:rPr b="1" lang="en-US" sz="1800"/>
              <a:t>technology support</a:t>
            </a:r>
            <a:r>
              <a:rPr lang="en-US" sz="1800"/>
              <a:t> resources and structures</a:t>
            </a:r>
            <a:endParaRPr/>
          </a:p>
        </p:txBody>
      </p:sp>
      <p:sp>
        <p:nvSpPr>
          <p:cNvPr id="170" name="Google Shape;170;p7"/>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ph type="title"/>
          </p:nvPr>
        </p:nvSpPr>
        <p:spPr>
          <a:xfrm>
            <a:off x="0" y="533400"/>
            <a:ext cx="12192000" cy="1788112"/>
          </a:xfrm>
          <a:prstGeom prst="rect">
            <a:avLst/>
          </a:prstGeom>
          <a:solidFill>
            <a:srgbClr val="3A7E36"/>
          </a:solidFill>
          <a:ln>
            <a:noFill/>
          </a:ln>
        </p:spPr>
        <p:txBody>
          <a:bodyPr anchorCtr="0" anchor="t" bIns="0" lIns="548625" spcFirstLastPara="1" rIns="548625" wrap="square" tIns="182875">
            <a:noAutofit/>
          </a:bodyPr>
          <a:lstStyle/>
          <a:p>
            <a:pPr indent="0" lvl="0" marL="0" rtl="0" algn="l">
              <a:lnSpc>
                <a:spcPct val="90000"/>
              </a:lnSpc>
              <a:spcBef>
                <a:spcPts val="0"/>
              </a:spcBef>
              <a:spcAft>
                <a:spcPts val="0"/>
              </a:spcAft>
              <a:buClr>
                <a:schemeClr val="lt1"/>
              </a:buClr>
              <a:buSzPts val="4000"/>
              <a:buFont typeface="Arial"/>
              <a:buNone/>
            </a:pPr>
            <a:r>
              <a:rPr lang="en-US"/>
              <a:t>Routines</a:t>
            </a:r>
            <a:br>
              <a:rPr lang="en-US"/>
            </a:br>
            <a:r>
              <a:rPr b="1" lang="en-US" sz="2400"/>
              <a:t>Rehearsed and predictable practices</a:t>
            </a:r>
            <a:r>
              <a:rPr lang="en-US" sz="2400"/>
              <a:t> that provide </a:t>
            </a:r>
            <a:br>
              <a:rPr lang="en-US" sz="2400"/>
            </a:br>
            <a:r>
              <a:rPr lang="en-US" sz="2400"/>
              <a:t>structure to support efficient and effective learning. </a:t>
            </a:r>
            <a:endParaRPr/>
          </a:p>
        </p:txBody>
      </p:sp>
      <p:pic>
        <p:nvPicPr>
          <p:cNvPr descr="Circular diagram illustrating 3 components of families as partners: relationships, routines, and resources. Routines section is highlighted." id="177" name="Google Shape;177;p8"/>
          <p:cNvPicPr preferRelativeResize="0"/>
          <p:nvPr/>
        </p:nvPicPr>
        <p:blipFill rotWithShape="1">
          <a:blip r:embed="rId3">
            <a:alphaModFix/>
          </a:blip>
          <a:srcRect b="0" l="0" r="0" t="0"/>
          <a:stretch/>
        </p:blipFill>
        <p:spPr>
          <a:xfrm>
            <a:off x="9105654" y="106680"/>
            <a:ext cx="2560320" cy="2560320"/>
          </a:xfrm>
          <a:prstGeom prst="rect">
            <a:avLst/>
          </a:prstGeom>
          <a:noFill/>
          <a:ln>
            <a:noFill/>
          </a:ln>
          <a:effectLst>
            <a:outerShdw blurRad="50800" rotWithShape="0" algn="tl" dir="2700000" dist="38100">
              <a:srgbClr val="000000">
                <a:alpha val="40000"/>
              </a:srgbClr>
            </a:outerShdw>
          </a:effectLst>
        </p:spPr>
      </p:pic>
      <p:sp>
        <p:nvSpPr>
          <p:cNvPr id="178" name="Google Shape;178;p8"/>
          <p:cNvSpPr txBox="1"/>
          <p:nvPr>
            <p:ph idx="1" type="body"/>
          </p:nvPr>
        </p:nvSpPr>
        <p:spPr>
          <a:xfrm>
            <a:off x="533400" y="2743200"/>
            <a:ext cx="3657600" cy="923330"/>
          </a:xfrm>
          <a:prstGeom prst="rect">
            <a:avLst/>
          </a:prstGeom>
          <a:solidFill>
            <a:srgbClr val="3A7E36"/>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ORGANIZATIONAL</a:t>
            </a:r>
            <a:br>
              <a:rPr lang="en-US" sz="1800"/>
            </a:br>
            <a:r>
              <a:rPr lang="en-US" sz="1800"/>
              <a:t>&amp; STUDY SKILLS</a:t>
            </a:r>
            <a:endParaRPr/>
          </a:p>
        </p:txBody>
      </p:sp>
      <p:pic>
        <p:nvPicPr>
          <p:cNvPr descr="illustration of clipboard with checklist and pen" id="179" name="Google Shape;179;p8"/>
          <p:cNvPicPr preferRelativeResize="0"/>
          <p:nvPr/>
        </p:nvPicPr>
        <p:blipFill rotWithShape="1">
          <a:blip r:embed="rId4">
            <a:alphaModFix/>
          </a:blip>
          <a:srcRect b="0" l="0" r="0" t="0"/>
          <a:stretch/>
        </p:blipFill>
        <p:spPr>
          <a:xfrm>
            <a:off x="2993453" y="2395550"/>
            <a:ext cx="1369121" cy="1415213"/>
          </a:xfrm>
          <a:prstGeom prst="rect">
            <a:avLst/>
          </a:prstGeom>
          <a:noFill/>
          <a:ln>
            <a:noFill/>
          </a:ln>
        </p:spPr>
      </p:pic>
      <p:sp>
        <p:nvSpPr>
          <p:cNvPr id="180" name="Google Shape;180;p8"/>
          <p:cNvSpPr txBox="1"/>
          <p:nvPr>
            <p:ph idx="2" type="body"/>
          </p:nvPr>
        </p:nvSpPr>
        <p:spPr>
          <a:xfrm>
            <a:off x="533400" y="3666530"/>
            <a:ext cx="3657600" cy="2658070"/>
          </a:xfrm>
          <a:prstGeom prst="rect">
            <a:avLst/>
          </a:prstGeom>
          <a:noFill/>
          <a:ln>
            <a:noFill/>
          </a:ln>
        </p:spPr>
        <p:txBody>
          <a:bodyPr anchorCtr="0" anchor="t" bIns="0" lIns="91425" spcFirstLastPara="1" rIns="91425" wrap="square" tIns="91425">
            <a:noAutofit/>
          </a:bodyPr>
          <a:lstStyle/>
          <a:p>
            <a:pPr indent="-228600" lvl="0" marL="228600" rtl="0" algn="l">
              <a:lnSpc>
                <a:spcPct val="100000"/>
              </a:lnSpc>
              <a:spcBef>
                <a:spcPts val="0"/>
              </a:spcBef>
              <a:spcAft>
                <a:spcPts val="0"/>
              </a:spcAft>
              <a:buSzPts val="1800"/>
              <a:buChar char="▪"/>
            </a:pPr>
            <a:r>
              <a:rPr lang="en-US" sz="1800"/>
              <a:t>Establish age-appropriate remote </a:t>
            </a:r>
            <a:r>
              <a:rPr b="1" lang="en-US" sz="1800"/>
              <a:t>learning routines </a:t>
            </a:r>
            <a:br>
              <a:rPr b="1" lang="en-US" sz="1800"/>
            </a:br>
            <a:r>
              <a:rPr lang="en-US" sz="1800"/>
              <a:t>(e.g., setting weekly goals)</a:t>
            </a:r>
            <a:endParaRPr/>
          </a:p>
          <a:p>
            <a:pPr indent="-228600" lvl="0" marL="228600" rtl="0" algn="l">
              <a:lnSpc>
                <a:spcPct val="100000"/>
              </a:lnSpc>
              <a:spcBef>
                <a:spcPts val="1200"/>
              </a:spcBef>
              <a:spcAft>
                <a:spcPts val="0"/>
              </a:spcAft>
              <a:buSzPts val="1800"/>
              <a:buChar char="▪"/>
            </a:pPr>
            <a:r>
              <a:rPr lang="en-US" sz="1800"/>
              <a:t>Encourage development of </a:t>
            </a:r>
            <a:r>
              <a:rPr b="1" lang="en-US" sz="1800"/>
              <a:t>study skills </a:t>
            </a:r>
            <a:r>
              <a:rPr lang="en-US" sz="1800"/>
              <a:t>(e.g., note taking templates)</a:t>
            </a:r>
            <a:endParaRPr/>
          </a:p>
        </p:txBody>
      </p:sp>
      <p:sp>
        <p:nvSpPr>
          <p:cNvPr id="181" name="Google Shape;181;p8"/>
          <p:cNvSpPr txBox="1"/>
          <p:nvPr>
            <p:ph idx="3" type="body"/>
          </p:nvPr>
        </p:nvSpPr>
        <p:spPr>
          <a:xfrm>
            <a:off x="4267200" y="2743200"/>
            <a:ext cx="3657600" cy="923330"/>
          </a:xfrm>
          <a:prstGeom prst="rect">
            <a:avLst/>
          </a:prstGeom>
          <a:solidFill>
            <a:srgbClr val="3A7E36"/>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SUPPORT</a:t>
            </a:r>
            <a:br>
              <a:rPr lang="en-US" sz="1800"/>
            </a:br>
            <a:r>
              <a:rPr lang="en-US" sz="1800"/>
              <a:t>STRUCTURES</a:t>
            </a:r>
            <a:endParaRPr/>
          </a:p>
        </p:txBody>
      </p:sp>
      <p:pic>
        <p:nvPicPr>
          <p:cNvPr descr="illustration of family reading together" id="182" name="Google Shape;182;p8"/>
          <p:cNvPicPr preferRelativeResize="0"/>
          <p:nvPr/>
        </p:nvPicPr>
        <p:blipFill rotWithShape="1">
          <a:blip r:embed="rId5">
            <a:alphaModFix/>
          </a:blip>
          <a:srcRect b="0" l="0" r="0" t="0"/>
          <a:stretch/>
        </p:blipFill>
        <p:spPr>
          <a:xfrm>
            <a:off x="6757284" y="2486672"/>
            <a:ext cx="1169996" cy="1209384"/>
          </a:xfrm>
          <a:prstGeom prst="rect">
            <a:avLst/>
          </a:prstGeom>
          <a:noFill/>
          <a:ln>
            <a:noFill/>
          </a:ln>
        </p:spPr>
      </p:pic>
      <p:sp>
        <p:nvSpPr>
          <p:cNvPr id="183" name="Google Shape;183;p8"/>
          <p:cNvSpPr txBox="1"/>
          <p:nvPr>
            <p:ph idx="4" type="body"/>
          </p:nvPr>
        </p:nvSpPr>
        <p:spPr>
          <a:xfrm>
            <a:off x="4267200" y="3666530"/>
            <a:ext cx="3657600" cy="2658070"/>
          </a:xfrm>
          <a:prstGeom prst="rect">
            <a:avLst/>
          </a:prstGeom>
          <a:noFill/>
          <a:ln>
            <a:noFill/>
          </a:ln>
        </p:spPr>
        <p:txBody>
          <a:bodyPr anchorCtr="0" anchor="t" bIns="0" lIns="91425" spcFirstLastPara="1" rIns="91425" wrap="square" tIns="91425">
            <a:noAutofit/>
          </a:bodyPr>
          <a:lstStyle/>
          <a:p>
            <a:pPr indent="-228600" lvl="0" marL="228600" rtl="0" algn="l">
              <a:lnSpc>
                <a:spcPct val="100000"/>
              </a:lnSpc>
              <a:spcBef>
                <a:spcPts val="0"/>
              </a:spcBef>
              <a:spcAft>
                <a:spcPts val="0"/>
              </a:spcAft>
              <a:buSzPts val="1800"/>
              <a:buChar char="▪"/>
            </a:pPr>
            <a:r>
              <a:rPr lang="en-US" sz="1800"/>
              <a:t>Encourage </a:t>
            </a:r>
            <a:r>
              <a:rPr b="1" lang="en-US" sz="1800"/>
              <a:t>students to </a:t>
            </a:r>
            <a:r>
              <a:rPr lang="en-US" sz="1800"/>
              <a:t>reflect, identify needs, and </a:t>
            </a:r>
            <a:r>
              <a:rPr b="1" lang="en-US" sz="1800"/>
              <a:t>seek help</a:t>
            </a:r>
            <a:endParaRPr/>
          </a:p>
          <a:p>
            <a:pPr indent="-228600" lvl="0" marL="228600" rtl="0" algn="l">
              <a:lnSpc>
                <a:spcPct val="100000"/>
              </a:lnSpc>
              <a:spcBef>
                <a:spcPts val="1200"/>
              </a:spcBef>
              <a:spcAft>
                <a:spcPts val="0"/>
              </a:spcAft>
              <a:buSzPts val="1800"/>
              <a:buChar char="▪"/>
            </a:pPr>
            <a:r>
              <a:rPr lang="en-US" sz="1800"/>
              <a:t>Establish </a:t>
            </a:r>
            <a:r>
              <a:rPr b="1" lang="en-US" sz="1800"/>
              <a:t>support routines</a:t>
            </a:r>
            <a:r>
              <a:rPr lang="en-US" sz="1800"/>
              <a:t> (e.g., guardian learning office hours)</a:t>
            </a:r>
            <a:endParaRPr/>
          </a:p>
        </p:txBody>
      </p:sp>
      <p:sp>
        <p:nvSpPr>
          <p:cNvPr id="184" name="Google Shape;184;p8"/>
          <p:cNvSpPr txBox="1"/>
          <p:nvPr>
            <p:ph idx="5" type="body"/>
          </p:nvPr>
        </p:nvSpPr>
        <p:spPr>
          <a:xfrm>
            <a:off x="8001000" y="2743200"/>
            <a:ext cx="3657600" cy="923330"/>
          </a:xfrm>
          <a:prstGeom prst="rect">
            <a:avLst/>
          </a:prstGeom>
          <a:solidFill>
            <a:srgbClr val="3A7E36"/>
          </a:solid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800"/>
              <a:t>ATTENDANCE </a:t>
            </a:r>
            <a:br>
              <a:rPr lang="en-US" sz="1800"/>
            </a:br>
            <a:r>
              <a:rPr lang="en-US" sz="1800"/>
              <a:t>&amp; ENGAGEMENT</a:t>
            </a:r>
            <a:endParaRPr/>
          </a:p>
        </p:txBody>
      </p:sp>
      <p:pic>
        <p:nvPicPr>
          <p:cNvPr descr="illustration of school bus" id="185" name="Google Shape;185;p8"/>
          <p:cNvPicPr preferRelativeResize="0"/>
          <p:nvPr/>
        </p:nvPicPr>
        <p:blipFill rotWithShape="1">
          <a:blip r:embed="rId6">
            <a:alphaModFix/>
          </a:blip>
          <a:srcRect b="0" l="0" r="0" t="0"/>
          <a:stretch/>
        </p:blipFill>
        <p:spPr>
          <a:xfrm>
            <a:off x="10328587" y="2818823"/>
            <a:ext cx="1455359" cy="745293"/>
          </a:xfrm>
          <a:prstGeom prst="rect">
            <a:avLst/>
          </a:prstGeom>
          <a:noFill/>
          <a:ln>
            <a:noFill/>
          </a:ln>
        </p:spPr>
      </p:pic>
      <p:sp>
        <p:nvSpPr>
          <p:cNvPr id="186" name="Google Shape;186;p8"/>
          <p:cNvSpPr txBox="1"/>
          <p:nvPr>
            <p:ph idx="6" type="body"/>
          </p:nvPr>
        </p:nvSpPr>
        <p:spPr>
          <a:xfrm>
            <a:off x="8001000" y="3666530"/>
            <a:ext cx="3657600" cy="2658070"/>
          </a:xfrm>
          <a:prstGeom prst="rect">
            <a:avLst/>
          </a:prstGeom>
          <a:noFill/>
          <a:ln>
            <a:noFill/>
          </a:ln>
        </p:spPr>
        <p:txBody>
          <a:bodyPr anchorCtr="0" anchor="t" bIns="0" lIns="91425" spcFirstLastPara="1" rIns="91425" wrap="square" tIns="91425">
            <a:noAutofit/>
          </a:bodyPr>
          <a:lstStyle/>
          <a:p>
            <a:pPr indent="-228600" lvl="0" marL="228600" rtl="0" algn="l">
              <a:lnSpc>
                <a:spcPct val="100000"/>
              </a:lnSpc>
              <a:spcBef>
                <a:spcPts val="0"/>
              </a:spcBef>
              <a:spcAft>
                <a:spcPts val="0"/>
              </a:spcAft>
              <a:buSzPts val="1800"/>
              <a:buChar char="▪"/>
            </a:pPr>
            <a:r>
              <a:rPr lang="en-US" sz="1800"/>
              <a:t>Foster </a:t>
            </a:r>
            <a:r>
              <a:rPr b="1" lang="en-US" sz="1800"/>
              <a:t>regular communication</a:t>
            </a:r>
            <a:r>
              <a:rPr lang="en-US" sz="1800"/>
              <a:t> about student attendance</a:t>
            </a:r>
            <a:endParaRPr/>
          </a:p>
          <a:p>
            <a:pPr indent="-228600" lvl="0" marL="228600" rtl="0" algn="l">
              <a:lnSpc>
                <a:spcPct val="100000"/>
              </a:lnSpc>
              <a:spcBef>
                <a:spcPts val="1200"/>
              </a:spcBef>
              <a:spcAft>
                <a:spcPts val="0"/>
              </a:spcAft>
              <a:buSzPts val="1800"/>
              <a:buChar char="▪"/>
            </a:pPr>
            <a:r>
              <a:rPr lang="en-US" sz="1800"/>
              <a:t>Identify learning priorities </a:t>
            </a:r>
            <a:br>
              <a:rPr lang="en-US" sz="1800"/>
            </a:br>
            <a:r>
              <a:rPr lang="en-US" sz="1800"/>
              <a:t>and offer </a:t>
            </a:r>
            <a:r>
              <a:rPr b="1" lang="en-US" sz="1800"/>
              <a:t>flexible structures</a:t>
            </a:r>
            <a:r>
              <a:rPr lang="en-US" sz="1800"/>
              <a:t> (e.g., manageable and meaningful tasks)</a:t>
            </a:r>
            <a:endParaRPr/>
          </a:p>
        </p:txBody>
      </p:sp>
      <p:sp>
        <p:nvSpPr>
          <p:cNvPr id="187" name="Google Shape;187;p8"/>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txBox="1"/>
          <p:nvPr>
            <p:ph type="title"/>
          </p:nvPr>
        </p:nvSpPr>
        <p:spPr>
          <a:xfrm>
            <a:off x="0" y="533401"/>
            <a:ext cx="12192000" cy="914400"/>
          </a:xfrm>
          <a:prstGeom prst="rect">
            <a:avLst/>
          </a:prstGeom>
          <a:solidFill>
            <a:srgbClr val="0076C1"/>
          </a:solidFill>
          <a:ln>
            <a:noFill/>
          </a:ln>
        </p:spPr>
        <p:txBody>
          <a:bodyPr anchorCtr="0" anchor="ctr" bIns="0" lIns="548625" spcFirstLastPara="1" rIns="548625" wrap="square" tIns="0">
            <a:normAutofit fontScale="90000"/>
          </a:bodyPr>
          <a:lstStyle/>
          <a:p>
            <a:pPr indent="0" lvl="0" marL="0" rtl="0" algn="l">
              <a:lnSpc>
                <a:spcPct val="90000"/>
              </a:lnSpc>
              <a:spcBef>
                <a:spcPts val="0"/>
              </a:spcBef>
              <a:spcAft>
                <a:spcPts val="0"/>
              </a:spcAft>
              <a:buClr>
                <a:schemeClr val="lt1"/>
              </a:buClr>
              <a:buSzPct val="100000"/>
              <a:buFont typeface="Arial"/>
              <a:buNone/>
            </a:pPr>
            <a:r>
              <a:rPr lang="en-US"/>
              <a:t>How has COVID-19 impacted teaching and learning?</a:t>
            </a:r>
            <a:endParaRPr/>
          </a:p>
        </p:txBody>
      </p:sp>
      <p:pic>
        <p:nvPicPr>
          <p:cNvPr descr="parent and two children working together at kitchen table" id="194" name="Google Shape;194;p9"/>
          <p:cNvPicPr preferRelativeResize="0"/>
          <p:nvPr/>
        </p:nvPicPr>
        <p:blipFill rotWithShape="1">
          <a:blip r:embed="rId3">
            <a:alphaModFix/>
          </a:blip>
          <a:srcRect b="0" l="0" r="0" t="0"/>
          <a:stretch/>
        </p:blipFill>
        <p:spPr>
          <a:xfrm>
            <a:off x="533400" y="1396393"/>
            <a:ext cx="3657600" cy="1137668"/>
          </a:xfrm>
          <a:prstGeom prst="rect">
            <a:avLst/>
          </a:prstGeom>
          <a:noFill/>
          <a:ln>
            <a:noFill/>
          </a:ln>
        </p:spPr>
      </p:pic>
      <p:sp>
        <p:nvSpPr>
          <p:cNvPr id="195" name="Google Shape;195;p9"/>
          <p:cNvSpPr txBox="1"/>
          <p:nvPr>
            <p:ph idx="1" type="body"/>
          </p:nvPr>
        </p:nvSpPr>
        <p:spPr>
          <a:xfrm>
            <a:off x="533400" y="2514600"/>
            <a:ext cx="3657600" cy="553998"/>
          </a:xfrm>
          <a:prstGeom prst="rect">
            <a:avLst/>
          </a:prstGeom>
          <a:solidFill>
            <a:srgbClr val="3A7E36"/>
          </a:solidFill>
          <a:ln>
            <a:noFill/>
          </a:ln>
        </p:spPr>
        <p:txBody>
          <a:bodyPr anchorCtr="0" anchor="ctr" bIns="91425" lIns="91425" spcFirstLastPara="1" rIns="91425" wrap="square" tIns="91425">
            <a:spAutoFit/>
          </a:bodyPr>
          <a:lstStyle/>
          <a:p>
            <a:pPr indent="0" lvl="0" marL="0" rtl="0" algn="l">
              <a:lnSpc>
                <a:spcPct val="100000"/>
              </a:lnSpc>
              <a:spcBef>
                <a:spcPts val="0"/>
              </a:spcBef>
              <a:spcAft>
                <a:spcPts val="0"/>
              </a:spcAft>
              <a:buSzPts val="2400"/>
              <a:buNone/>
            </a:pPr>
            <a:r>
              <a:rPr lang="en-US"/>
              <a:t>FAMILIES</a:t>
            </a:r>
            <a:endParaRPr/>
          </a:p>
        </p:txBody>
      </p:sp>
      <p:sp>
        <p:nvSpPr>
          <p:cNvPr id="196" name="Google Shape;196;p9"/>
          <p:cNvSpPr txBox="1"/>
          <p:nvPr>
            <p:ph idx="2" type="body"/>
          </p:nvPr>
        </p:nvSpPr>
        <p:spPr>
          <a:xfrm>
            <a:off x="533400" y="3200400"/>
            <a:ext cx="3657600" cy="2646878"/>
          </a:xfrm>
          <a:prstGeom prst="rect">
            <a:avLst/>
          </a:prstGeom>
          <a:noFill/>
          <a:ln>
            <a:noFill/>
          </a:ln>
        </p:spPr>
        <p:txBody>
          <a:bodyPr anchorCtr="0" anchor="t" bIns="0" lIns="0" spcFirstLastPara="1" rIns="0" wrap="square" tIns="0">
            <a:spAutoFit/>
          </a:bodyPr>
          <a:lstStyle/>
          <a:p>
            <a:pPr indent="-228600" lvl="0" marL="228600" rtl="0" algn="l">
              <a:lnSpc>
                <a:spcPct val="100000"/>
              </a:lnSpc>
              <a:spcBef>
                <a:spcPts val="0"/>
              </a:spcBef>
              <a:spcAft>
                <a:spcPts val="0"/>
              </a:spcAft>
              <a:buSzPts val="1800"/>
              <a:buChar char="▪"/>
            </a:pPr>
            <a:r>
              <a:rPr lang="en-US" sz="1800"/>
              <a:t>The </a:t>
            </a:r>
            <a:r>
              <a:rPr b="1" lang="en-US" sz="1800"/>
              <a:t>role of families in the learning process has shifted</a:t>
            </a:r>
            <a:r>
              <a:rPr lang="en-US" sz="1800"/>
              <a:t>, putting new demands on parents and caregivers. </a:t>
            </a:r>
            <a:endParaRPr/>
          </a:p>
          <a:p>
            <a:pPr indent="-228600" lvl="0" marL="228600" rtl="0" algn="l">
              <a:lnSpc>
                <a:spcPct val="100000"/>
              </a:lnSpc>
              <a:spcBef>
                <a:spcPts val="1200"/>
              </a:spcBef>
              <a:spcAft>
                <a:spcPts val="0"/>
              </a:spcAft>
              <a:buSzPts val="1800"/>
              <a:buChar char="▪"/>
            </a:pPr>
            <a:r>
              <a:rPr b="1" lang="en-US" sz="1800"/>
              <a:t>Parents, siblings, grandparents, daycare providers, and other partners are supporting learners</a:t>
            </a:r>
            <a:r>
              <a:rPr lang="en-US" sz="1800"/>
              <a:t> while attending to other responsibilities.</a:t>
            </a:r>
            <a:endParaRPr/>
          </a:p>
        </p:txBody>
      </p:sp>
      <p:pic>
        <p:nvPicPr>
          <p:cNvPr descr="teacher wearing mask in classroom" id="197" name="Google Shape;197;p9"/>
          <p:cNvPicPr preferRelativeResize="0"/>
          <p:nvPr/>
        </p:nvPicPr>
        <p:blipFill rotWithShape="1">
          <a:blip r:embed="rId4">
            <a:alphaModFix/>
          </a:blip>
          <a:srcRect b="0" l="0" r="0" t="0"/>
          <a:stretch/>
        </p:blipFill>
        <p:spPr>
          <a:xfrm>
            <a:off x="4267199" y="1378600"/>
            <a:ext cx="3657600" cy="1136000"/>
          </a:xfrm>
          <a:prstGeom prst="rect">
            <a:avLst/>
          </a:prstGeom>
          <a:noFill/>
          <a:ln>
            <a:noFill/>
          </a:ln>
        </p:spPr>
      </p:pic>
      <p:sp>
        <p:nvSpPr>
          <p:cNvPr id="198" name="Google Shape;198;p9"/>
          <p:cNvSpPr txBox="1"/>
          <p:nvPr>
            <p:ph idx="3" type="body"/>
          </p:nvPr>
        </p:nvSpPr>
        <p:spPr>
          <a:xfrm>
            <a:off x="4267200" y="2514600"/>
            <a:ext cx="3657600" cy="553998"/>
          </a:xfrm>
          <a:prstGeom prst="rect">
            <a:avLst/>
          </a:prstGeom>
          <a:solidFill>
            <a:srgbClr val="3A7E36"/>
          </a:solidFill>
          <a:ln>
            <a:noFill/>
          </a:ln>
        </p:spPr>
        <p:txBody>
          <a:bodyPr anchorCtr="0" anchor="ctr" bIns="91425" lIns="91425" spcFirstLastPara="1" rIns="91425" wrap="square" tIns="91425">
            <a:spAutoFit/>
          </a:bodyPr>
          <a:lstStyle/>
          <a:p>
            <a:pPr indent="0" lvl="0" marL="0" rtl="0" algn="l">
              <a:lnSpc>
                <a:spcPct val="100000"/>
              </a:lnSpc>
              <a:spcBef>
                <a:spcPts val="0"/>
              </a:spcBef>
              <a:spcAft>
                <a:spcPts val="0"/>
              </a:spcAft>
              <a:buSzPts val="2400"/>
              <a:buNone/>
            </a:pPr>
            <a:r>
              <a:rPr lang="en-US"/>
              <a:t>EDUCATORS</a:t>
            </a:r>
            <a:endParaRPr/>
          </a:p>
        </p:txBody>
      </p:sp>
      <p:sp>
        <p:nvSpPr>
          <p:cNvPr id="199" name="Google Shape;199;p9"/>
          <p:cNvSpPr txBox="1"/>
          <p:nvPr>
            <p:ph idx="4" type="body"/>
          </p:nvPr>
        </p:nvSpPr>
        <p:spPr>
          <a:xfrm>
            <a:off x="4267200" y="3200400"/>
            <a:ext cx="3657600" cy="3016210"/>
          </a:xfrm>
          <a:prstGeom prst="rect">
            <a:avLst/>
          </a:prstGeom>
          <a:noFill/>
          <a:ln>
            <a:noFill/>
          </a:ln>
        </p:spPr>
        <p:txBody>
          <a:bodyPr anchorCtr="0" anchor="t" bIns="45700" lIns="45700" spcFirstLastPara="1" rIns="45700" wrap="square" tIns="45700">
            <a:spAutoFit/>
          </a:bodyPr>
          <a:lstStyle/>
          <a:p>
            <a:pPr indent="-228600" lvl="0" marL="228600" rtl="0" algn="l">
              <a:lnSpc>
                <a:spcPct val="100000"/>
              </a:lnSpc>
              <a:spcBef>
                <a:spcPts val="0"/>
              </a:spcBef>
              <a:spcAft>
                <a:spcPts val="0"/>
              </a:spcAft>
              <a:buSzPts val="1800"/>
              <a:buChar char="▪"/>
            </a:pPr>
            <a:r>
              <a:rPr b="1" lang="en-US" sz="1800"/>
              <a:t>Educators</a:t>
            </a:r>
            <a:r>
              <a:rPr lang="en-US" sz="1800"/>
              <a:t> have taken on the challenge of </a:t>
            </a:r>
            <a:r>
              <a:rPr b="1" lang="en-US" sz="1800"/>
              <a:t>shifting teaching and learning into remote formats</a:t>
            </a:r>
            <a:r>
              <a:rPr lang="en-US" sz="1800"/>
              <a:t>. </a:t>
            </a:r>
            <a:endParaRPr/>
          </a:p>
          <a:p>
            <a:pPr indent="-228600" lvl="0" marL="228600" rtl="0" algn="l">
              <a:lnSpc>
                <a:spcPct val="100000"/>
              </a:lnSpc>
              <a:spcBef>
                <a:spcPts val="1200"/>
              </a:spcBef>
              <a:spcAft>
                <a:spcPts val="0"/>
              </a:spcAft>
              <a:buSzPts val="1800"/>
              <a:buChar char="▪"/>
            </a:pPr>
            <a:r>
              <a:rPr lang="en-US" sz="1800"/>
              <a:t>Teachers are </a:t>
            </a:r>
            <a:r>
              <a:rPr b="1" lang="en-US" sz="1800"/>
              <a:t>developing relationships, adjusting routines, and leveraging resources to support family partnerships</a:t>
            </a:r>
            <a:r>
              <a:rPr lang="en-US" sz="1800"/>
              <a:t> and student learning.</a:t>
            </a:r>
            <a:endParaRPr/>
          </a:p>
        </p:txBody>
      </p:sp>
      <p:pic>
        <p:nvPicPr>
          <p:cNvPr descr="two administrators wearing masks and talking" id="200" name="Google Shape;200;p9"/>
          <p:cNvPicPr preferRelativeResize="0"/>
          <p:nvPr/>
        </p:nvPicPr>
        <p:blipFill rotWithShape="1">
          <a:blip r:embed="rId5">
            <a:alphaModFix/>
          </a:blip>
          <a:srcRect b="0" l="0" r="0" t="0"/>
          <a:stretch/>
        </p:blipFill>
        <p:spPr>
          <a:xfrm>
            <a:off x="8000998" y="1374425"/>
            <a:ext cx="3657600" cy="1140175"/>
          </a:xfrm>
          <a:prstGeom prst="rect">
            <a:avLst/>
          </a:prstGeom>
          <a:noFill/>
          <a:ln>
            <a:noFill/>
          </a:ln>
        </p:spPr>
      </p:pic>
      <p:sp>
        <p:nvSpPr>
          <p:cNvPr id="201" name="Google Shape;201;p9"/>
          <p:cNvSpPr txBox="1"/>
          <p:nvPr>
            <p:ph idx="5" type="body"/>
          </p:nvPr>
        </p:nvSpPr>
        <p:spPr>
          <a:xfrm>
            <a:off x="8001000" y="2514600"/>
            <a:ext cx="3657600" cy="553998"/>
          </a:xfrm>
          <a:prstGeom prst="rect">
            <a:avLst/>
          </a:prstGeom>
          <a:solidFill>
            <a:srgbClr val="3A7E36"/>
          </a:solidFill>
          <a:ln>
            <a:noFill/>
          </a:ln>
        </p:spPr>
        <p:txBody>
          <a:bodyPr anchorCtr="0" anchor="ctr" bIns="91425" lIns="91425" spcFirstLastPara="1" rIns="91425" wrap="square" tIns="91425">
            <a:spAutoFit/>
          </a:bodyPr>
          <a:lstStyle/>
          <a:p>
            <a:pPr indent="0" lvl="0" marL="0" rtl="0" algn="l">
              <a:lnSpc>
                <a:spcPct val="100000"/>
              </a:lnSpc>
              <a:spcBef>
                <a:spcPts val="0"/>
              </a:spcBef>
              <a:spcAft>
                <a:spcPts val="0"/>
              </a:spcAft>
              <a:buSzPts val="2400"/>
              <a:buNone/>
            </a:pPr>
            <a:r>
              <a:rPr lang="en-US"/>
              <a:t>LEADERS</a:t>
            </a:r>
            <a:endParaRPr/>
          </a:p>
        </p:txBody>
      </p:sp>
      <p:sp>
        <p:nvSpPr>
          <p:cNvPr id="202" name="Google Shape;202;p9"/>
          <p:cNvSpPr txBox="1"/>
          <p:nvPr>
            <p:ph idx="6" type="body"/>
          </p:nvPr>
        </p:nvSpPr>
        <p:spPr>
          <a:xfrm>
            <a:off x="8001000" y="3200400"/>
            <a:ext cx="3657600" cy="2739211"/>
          </a:xfrm>
          <a:prstGeom prst="rect">
            <a:avLst/>
          </a:prstGeom>
          <a:noFill/>
          <a:ln>
            <a:noFill/>
          </a:ln>
        </p:spPr>
        <p:txBody>
          <a:bodyPr anchorCtr="0" anchor="t" bIns="45700" lIns="45700" spcFirstLastPara="1" rIns="45700" wrap="square" tIns="45700">
            <a:spAutoFit/>
          </a:bodyPr>
          <a:lstStyle/>
          <a:p>
            <a:pPr indent="-228600" lvl="0" marL="228600" rtl="0" algn="l">
              <a:lnSpc>
                <a:spcPct val="100000"/>
              </a:lnSpc>
              <a:spcBef>
                <a:spcPts val="0"/>
              </a:spcBef>
              <a:spcAft>
                <a:spcPts val="0"/>
              </a:spcAft>
              <a:buSzPts val="1800"/>
              <a:buChar char="▪"/>
            </a:pPr>
            <a:r>
              <a:rPr b="1" lang="en-US" sz="1800"/>
              <a:t>Administrators</a:t>
            </a:r>
            <a:r>
              <a:rPr lang="en-US" sz="1800"/>
              <a:t> have </a:t>
            </a:r>
            <a:r>
              <a:rPr b="1" lang="en-US" sz="1800"/>
              <a:t>fostered the transition</a:t>
            </a:r>
            <a:r>
              <a:rPr lang="en-US" sz="1800"/>
              <a:t> of traditional </a:t>
            </a:r>
            <a:r>
              <a:rPr b="1" lang="en-US" sz="1800"/>
              <a:t>partnering practices </a:t>
            </a:r>
            <a:r>
              <a:rPr lang="en-US" sz="1800"/>
              <a:t>into remote/hybrid learning environments.</a:t>
            </a:r>
            <a:endParaRPr/>
          </a:p>
          <a:p>
            <a:pPr indent="-228600" lvl="0" marL="228600" rtl="0" algn="l">
              <a:lnSpc>
                <a:spcPct val="100000"/>
              </a:lnSpc>
              <a:spcBef>
                <a:spcPts val="1200"/>
              </a:spcBef>
              <a:spcAft>
                <a:spcPts val="0"/>
              </a:spcAft>
              <a:buSzPts val="1800"/>
              <a:buChar char="▪"/>
            </a:pPr>
            <a:r>
              <a:rPr lang="en-US" sz="1800"/>
              <a:t>Leaders are </a:t>
            </a:r>
            <a:r>
              <a:rPr b="1" lang="en-US" sz="1800"/>
              <a:t>adjusting</a:t>
            </a:r>
            <a:r>
              <a:rPr lang="en-US" sz="1800"/>
              <a:t> remote/hybrid learning </a:t>
            </a:r>
            <a:r>
              <a:rPr b="1" lang="en-US" sz="1800"/>
              <a:t>plans based on feedback</a:t>
            </a:r>
            <a:r>
              <a:rPr lang="en-US" sz="1800"/>
              <a:t> from educators and families.</a:t>
            </a:r>
            <a:endParaRPr/>
          </a:p>
        </p:txBody>
      </p:sp>
      <p:sp>
        <p:nvSpPr>
          <p:cNvPr id="203" name="Google Shape;203;p9"/>
          <p:cNvSpPr txBox="1"/>
          <p:nvPr>
            <p:ph idx="12" type="sldNum"/>
          </p:nvPr>
        </p:nvSpPr>
        <p:spPr>
          <a:xfrm>
            <a:off x="533400" y="6477001"/>
            <a:ext cx="381000" cy="228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2021-01-25T16:25:09Z</dcterms:created>
  <dc:creator>Karen Pacelli</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